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583" r:id="rId3"/>
    <p:sldId id="584" r:id="rId4"/>
    <p:sldId id="569" r:id="rId5"/>
    <p:sldId id="600" r:id="rId6"/>
    <p:sldId id="592" r:id="rId7"/>
    <p:sldId id="589" r:id="rId8"/>
    <p:sldId id="599" r:id="rId9"/>
    <p:sldId id="591" r:id="rId10"/>
    <p:sldId id="607" r:id="rId11"/>
    <p:sldId id="610" r:id="rId12"/>
    <p:sldId id="611" r:id="rId13"/>
    <p:sldId id="606" r:id="rId14"/>
    <p:sldId id="605" r:id="rId15"/>
    <p:sldId id="593" r:id="rId16"/>
    <p:sldId id="572" r:id="rId17"/>
    <p:sldId id="588" r:id="rId18"/>
    <p:sldId id="594" r:id="rId19"/>
    <p:sldId id="595" r:id="rId20"/>
    <p:sldId id="560" r:id="rId21"/>
    <p:sldId id="596" r:id="rId22"/>
    <p:sldId id="597" r:id="rId23"/>
    <p:sldId id="598" r:id="rId24"/>
    <p:sldId id="603" r:id="rId25"/>
    <p:sldId id="604" r:id="rId26"/>
    <p:sldId id="562" r:id="rId27"/>
    <p:sldId id="551" r:id="rId28"/>
  </p:sldIdLst>
  <p:sldSz cx="9144000" cy="6858000" type="screen4x3"/>
  <p:notesSz cx="6797675" cy="9926638"/>
  <p:custDataLst>
    <p:tags r:id="rId3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DDCB"/>
    <a:srgbClr val="F2D3BC"/>
    <a:srgbClr val="E4A576"/>
    <a:srgbClr val="A2C2E8"/>
    <a:srgbClr val="BCD3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407" autoAdjust="0"/>
  </p:normalViewPr>
  <p:slideViewPr>
    <p:cSldViewPr>
      <p:cViewPr varScale="1">
        <p:scale>
          <a:sx n="95" d="100"/>
          <a:sy n="95" d="100"/>
        </p:scale>
        <p:origin x="-14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image" Target="../media/image2.jp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image" Target="../media/image2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27F467-D1BF-430B-9FAB-DCDB2CE977C6}" type="doc">
      <dgm:prSet loTypeId="urn:microsoft.com/office/officeart/2005/8/layout/vList3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254963B9-9AED-4A49-A159-36EC65AAA2E8}">
      <dgm:prSet/>
      <dgm:spPr/>
      <dgm:t>
        <a:bodyPr/>
        <a:lstStyle/>
        <a:p>
          <a:pPr rtl="0"/>
          <a:r>
            <a:rPr lang="en-GB" smtClean="0"/>
            <a:t>Planning and structuring a report</a:t>
          </a:r>
          <a:endParaRPr lang="en-GB"/>
        </a:p>
      </dgm:t>
    </dgm:pt>
    <dgm:pt modelId="{F1443965-F941-4184-89B8-E8BC210AC56D}" type="parTrans" cxnId="{FB6E8B7E-7D31-4403-A54C-EA3F14E2AEB5}">
      <dgm:prSet/>
      <dgm:spPr/>
      <dgm:t>
        <a:bodyPr/>
        <a:lstStyle/>
        <a:p>
          <a:endParaRPr lang="en-GB"/>
        </a:p>
      </dgm:t>
    </dgm:pt>
    <dgm:pt modelId="{291F8E8A-41C5-4A97-AD58-993FBB8DAD95}" type="sibTrans" cxnId="{FB6E8B7E-7D31-4403-A54C-EA3F14E2AEB5}">
      <dgm:prSet/>
      <dgm:spPr/>
      <dgm:t>
        <a:bodyPr/>
        <a:lstStyle/>
        <a:p>
          <a:endParaRPr lang="en-GB"/>
        </a:p>
      </dgm:t>
    </dgm:pt>
    <dgm:pt modelId="{A27A947B-1537-4250-BDFF-B672576642B1}">
      <dgm:prSet/>
      <dgm:spPr/>
      <dgm:t>
        <a:bodyPr/>
        <a:lstStyle/>
        <a:p>
          <a:pPr rtl="0"/>
          <a:r>
            <a:rPr lang="en-GB" smtClean="0"/>
            <a:t>Writing reflectively</a:t>
          </a:r>
          <a:endParaRPr lang="en-GB"/>
        </a:p>
      </dgm:t>
    </dgm:pt>
    <dgm:pt modelId="{1B297512-E4CE-4AE3-8D8F-EE5576C4375D}" type="parTrans" cxnId="{BEEC245A-3A1D-4EC2-99D2-6B1435102547}">
      <dgm:prSet/>
      <dgm:spPr/>
      <dgm:t>
        <a:bodyPr/>
        <a:lstStyle/>
        <a:p>
          <a:endParaRPr lang="en-GB"/>
        </a:p>
      </dgm:t>
    </dgm:pt>
    <dgm:pt modelId="{B6E6AB06-5D30-4553-8607-1C60C8F07AD6}" type="sibTrans" cxnId="{BEEC245A-3A1D-4EC2-99D2-6B1435102547}">
      <dgm:prSet/>
      <dgm:spPr/>
      <dgm:t>
        <a:bodyPr/>
        <a:lstStyle/>
        <a:p>
          <a:endParaRPr lang="en-GB"/>
        </a:p>
      </dgm:t>
    </dgm:pt>
    <dgm:pt modelId="{5AE8BA5B-835E-442B-BAC6-92B4DD6D92FB}" type="pres">
      <dgm:prSet presAssocID="{DF27F467-D1BF-430B-9FAB-DCDB2CE977C6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0016393-BE81-4EC9-BD65-6FD7AACC79ED}" type="pres">
      <dgm:prSet presAssocID="{254963B9-9AED-4A49-A159-36EC65AAA2E8}" presName="composite" presStyleCnt="0"/>
      <dgm:spPr/>
    </dgm:pt>
    <dgm:pt modelId="{ECAB7843-9860-4CDD-A282-15E2CE7F5BF1}" type="pres">
      <dgm:prSet presAssocID="{254963B9-9AED-4A49-A159-36EC65AAA2E8}" presName="imgShp" presStyleLbl="fgImgPlac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GB"/>
        </a:p>
      </dgm:t>
    </dgm:pt>
    <dgm:pt modelId="{F426F412-A2FE-43E5-AC9E-7B3EDDC7C270}" type="pres">
      <dgm:prSet presAssocID="{254963B9-9AED-4A49-A159-36EC65AAA2E8}" presName="tx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8E529DD-EBA0-495C-891B-CF9E0597D08D}" type="pres">
      <dgm:prSet presAssocID="{291F8E8A-41C5-4A97-AD58-993FBB8DAD95}" presName="spacing" presStyleCnt="0"/>
      <dgm:spPr/>
    </dgm:pt>
    <dgm:pt modelId="{4A270E8D-BFF6-44D1-A618-4382C7794316}" type="pres">
      <dgm:prSet presAssocID="{A27A947B-1537-4250-BDFF-B672576642B1}" presName="composite" presStyleCnt="0"/>
      <dgm:spPr/>
    </dgm:pt>
    <dgm:pt modelId="{D7F8490D-6DE8-4F32-BE34-C751D81E7844}" type="pres">
      <dgm:prSet presAssocID="{A27A947B-1537-4250-BDFF-B672576642B1}" presName="imgShp" presStyleLbl="fgImgPlace1" presStyleIdx="1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GB"/>
        </a:p>
      </dgm:t>
    </dgm:pt>
    <dgm:pt modelId="{5E77EE22-8887-479C-8C12-117539D7D086}" type="pres">
      <dgm:prSet presAssocID="{A27A947B-1537-4250-BDFF-B672576642B1}" presName="tx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EC0B519-F44A-43F1-86BE-52BCE845795F}" type="presOf" srcId="{DF27F467-D1BF-430B-9FAB-DCDB2CE977C6}" destId="{5AE8BA5B-835E-442B-BAC6-92B4DD6D92FB}" srcOrd="0" destOrd="0" presId="urn:microsoft.com/office/officeart/2005/8/layout/vList3"/>
    <dgm:cxn modelId="{3A897CD9-0F58-4A4D-ACC5-A1E968548FA3}" type="presOf" srcId="{254963B9-9AED-4A49-A159-36EC65AAA2E8}" destId="{F426F412-A2FE-43E5-AC9E-7B3EDDC7C270}" srcOrd="0" destOrd="0" presId="urn:microsoft.com/office/officeart/2005/8/layout/vList3"/>
    <dgm:cxn modelId="{B9EE1C28-4384-4CD7-93D9-CBE85D9A4EBB}" type="presOf" srcId="{A27A947B-1537-4250-BDFF-B672576642B1}" destId="{5E77EE22-8887-479C-8C12-117539D7D086}" srcOrd="0" destOrd="0" presId="urn:microsoft.com/office/officeart/2005/8/layout/vList3"/>
    <dgm:cxn modelId="{FB6E8B7E-7D31-4403-A54C-EA3F14E2AEB5}" srcId="{DF27F467-D1BF-430B-9FAB-DCDB2CE977C6}" destId="{254963B9-9AED-4A49-A159-36EC65AAA2E8}" srcOrd="0" destOrd="0" parTransId="{F1443965-F941-4184-89B8-E8BC210AC56D}" sibTransId="{291F8E8A-41C5-4A97-AD58-993FBB8DAD95}"/>
    <dgm:cxn modelId="{BEEC245A-3A1D-4EC2-99D2-6B1435102547}" srcId="{DF27F467-D1BF-430B-9FAB-DCDB2CE977C6}" destId="{A27A947B-1537-4250-BDFF-B672576642B1}" srcOrd="1" destOrd="0" parTransId="{1B297512-E4CE-4AE3-8D8F-EE5576C4375D}" sibTransId="{B6E6AB06-5D30-4553-8607-1C60C8F07AD6}"/>
    <dgm:cxn modelId="{136F9328-75CA-45F1-8A8D-F055C0056794}" type="presParOf" srcId="{5AE8BA5B-835E-442B-BAC6-92B4DD6D92FB}" destId="{70016393-BE81-4EC9-BD65-6FD7AACC79ED}" srcOrd="0" destOrd="0" presId="urn:microsoft.com/office/officeart/2005/8/layout/vList3"/>
    <dgm:cxn modelId="{9D1D1F4B-8DC6-4817-A3D3-1A9716983A8A}" type="presParOf" srcId="{70016393-BE81-4EC9-BD65-6FD7AACC79ED}" destId="{ECAB7843-9860-4CDD-A282-15E2CE7F5BF1}" srcOrd="0" destOrd="0" presId="urn:microsoft.com/office/officeart/2005/8/layout/vList3"/>
    <dgm:cxn modelId="{06F91033-0488-419C-9C1F-2F2853C36CC4}" type="presParOf" srcId="{70016393-BE81-4EC9-BD65-6FD7AACC79ED}" destId="{F426F412-A2FE-43E5-AC9E-7B3EDDC7C270}" srcOrd="1" destOrd="0" presId="urn:microsoft.com/office/officeart/2005/8/layout/vList3"/>
    <dgm:cxn modelId="{749A78FC-85D0-4C59-92BD-CE0916EAED05}" type="presParOf" srcId="{5AE8BA5B-835E-442B-BAC6-92B4DD6D92FB}" destId="{18E529DD-EBA0-495C-891B-CF9E0597D08D}" srcOrd="1" destOrd="0" presId="urn:microsoft.com/office/officeart/2005/8/layout/vList3"/>
    <dgm:cxn modelId="{9A477BB2-8192-424C-B78A-EBB7A79AD4A0}" type="presParOf" srcId="{5AE8BA5B-835E-442B-BAC6-92B4DD6D92FB}" destId="{4A270E8D-BFF6-44D1-A618-4382C7794316}" srcOrd="2" destOrd="0" presId="urn:microsoft.com/office/officeart/2005/8/layout/vList3"/>
    <dgm:cxn modelId="{30CA839F-4E57-4D65-9A7A-C84A80346907}" type="presParOf" srcId="{4A270E8D-BFF6-44D1-A618-4382C7794316}" destId="{D7F8490D-6DE8-4F32-BE34-C751D81E7844}" srcOrd="0" destOrd="0" presId="urn:microsoft.com/office/officeart/2005/8/layout/vList3"/>
    <dgm:cxn modelId="{73F8B7C2-A45F-4153-BF15-F1B422D0E3F4}" type="presParOf" srcId="{4A270E8D-BFF6-44D1-A618-4382C7794316}" destId="{5E77EE22-8887-479C-8C12-117539D7D08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14F149-9606-4C43-978B-48BBD15BCCEA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D4E8C18-345A-49AC-8DE3-80191D3FC87C}">
      <dgm:prSet phldrT="[Text]"/>
      <dgm:spPr/>
      <dgm:t>
        <a:bodyPr/>
        <a:lstStyle/>
        <a:p>
          <a:r>
            <a:rPr lang="en-US" dirty="0" smtClean="0"/>
            <a:t>What?</a:t>
          </a:r>
          <a:endParaRPr lang="en-US" dirty="0"/>
        </a:p>
      </dgm:t>
    </dgm:pt>
    <dgm:pt modelId="{E9ABABDB-6ADF-4F4E-A1D5-C9444C33964A}" type="parTrans" cxnId="{EA049582-BD17-469A-A312-424DFA58D010}">
      <dgm:prSet/>
      <dgm:spPr/>
      <dgm:t>
        <a:bodyPr/>
        <a:lstStyle/>
        <a:p>
          <a:endParaRPr lang="en-US"/>
        </a:p>
      </dgm:t>
    </dgm:pt>
    <dgm:pt modelId="{959D7E67-4400-46C7-9103-A72390BF603D}" type="sibTrans" cxnId="{EA049582-BD17-469A-A312-424DFA58D010}">
      <dgm:prSet/>
      <dgm:spPr/>
      <dgm:t>
        <a:bodyPr/>
        <a:lstStyle/>
        <a:p>
          <a:endParaRPr lang="en-US"/>
        </a:p>
      </dgm:t>
    </dgm:pt>
    <dgm:pt modelId="{B58893FF-B40B-4724-9F6C-5937F5378A04}">
      <dgm:prSet phldrT="[Text]"/>
      <dgm:spPr/>
      <dgm:t>
        <a:bodyPr/>
        <a:lstStyle/>
        <a:p>
          <a:r>
            <a:rPr lang="en-US" dirty="0" smtClean="0"/>
            <a:t>So what?</a:t>
          </a:r>
          <a:endParaRPr lang="en-US" dirty="0"/>
        </a:p>
      </dgm:t>
    </dgm:pt>
    <dgm:pt modelId="{366D9065-1280-4C9C-8F07-D3BF7DC51024}" type="parTrans" cxnId="{582A0E81-5241-4585-B60D-B525CE615573}">
      <dgm:prSet/>
      <dgm:spPr/>
      <dgm:t>
        <a:bodyPr/>
        <a:lstStyle/>
        <a:p>
          <a:endParaRPr lang="en-US"/>
        </a:p>
      </dgm:t>
    </dgm:pt>
    <dgm:pt modelId="{DE6C3022-AFD7-4528-9442-F9A976300F5D}" type="sibTrans" cxnId="{582A0E81-5241-4585-B60D-B525CE615573}">
      <dgm:prSet/>
      <dgm:spPr/>
      <dgm:t>
        <a:bodyPr/>
        <a:lstStyle/>
        <a:p>
          <a:endParaRPr lang="en-US"/>
        </a:p>
      </dgm:t>
    </dgm:pt>
    <dgm:pt modelId="{AE325441-3A49-4607-B777-37711F83740A}">
      <dgm:prSet phldrT="[Text]"/>
      <dgm:spPr/>
      <dgm:t>
        <a:bodyPr/>
        <a:lstStyle/>
        <a:p>
          <a:r>
            <a:rPr lang="en-US" dirty="0" smtClean="0"/>
            <a:t>What next?</a:t>
          </a:r>
          <a:endParaRPr lang="en-US" dirty="0"/>
        </a:p>
      </dgm:t>
    </dgm:pt>
    <dgm:pt modelId="{201ADBE3-2D47-4301-A7D0-F9F47C03654B}" type="parTrans" cxnId="{225F8C7B-BB32-48D9-8C2B-D019F901E591}">
      <dgm:prSet/>
      <dgm:spPr/>
      <dgm:t>
        <a:bodyPr/>
        <a:lstStyle/>
        <a:p>
          <a:endParaRPr lang="en-US"/>
        </a:p>
      </dgm:t>
    </dgm:pt>
    <dgm:pt modelId="{658E7B26-6ECE-40FA-846D-01C4193CE9B3}" type="sibTrans" cxnId="{225F8C7B-BB32-48D9-8C2B-D019F901E591}">
      <dgm:prSet/>
      <dgm:spPr/>
      <dgm:t>
        <a:bodyPr/>
        <a:lstStyle/>
        <a:p>
          <a:endParaRPr lang="en-US"/>
        </a:p>
      </dgm:t>
    </dgm:pt>
    <dgm:pt modelId="{01DFDAAC-7BDE-4B58-82E6-6E0DE7E7213B}" type="pres">
      <dgm:prSet presAssocID="{1114F149-9606-4C43-978B-48BBD15BCCE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632E8CA-8E79-43FB-A2D1-D95BEE758CE9}" type="pres">
      <dgm:prSet presAssocID="{6D4E8C18-345A-49AC-8DE3-80191D3FC87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5C24FB-3C80-434F-B6BD-B69C07B89B73}" type="pres">
      <dgm:prSet presAssocID="{959D7E67-4400-46C7-9103-A72390BF603D}" presName="sibTrans" presStyleLbl="sibTrans2D1" presStyleIdx="0" presStyleCnt="3"/>
      <dgm:spPr/>
      <dgm:t>
        <a:bodyPr/>
        <a:lstStyle/>
        <a:p>
          <a:endParaRPr lang="en-GB"/>
        </a:p>
      </dgm:t>
    </dgm:pt>
    <dgm:pt modelId="{BFBE0AB2-FFA1-430E-9DC1-C65C6874A0DB}" type="pres">
      <dgm:prSet presAssocID="{959D7E67-4400-46C7-9103-A72390BF603D}" presName="connectorText" presStyleLbl="sibTrans2D1" presStyleIdx="0" presStyleCnt="3"/>
      <dgm:spPr/>
      <dgm:t>
        <a:bodyPr/>
        <a:lstStyle/>
        <a:p>
          <a:endParaRPr lang="en-GB"/>
        </a:p>
      </dgm:t>
    </dgm:pt>
    <dgm:pt modelId="{8B42DB00-243D-499B-AC4E-74D94F1BEBEA}" type="pres">
      <dgm:prSet presAssocID="{B58893FF-B40B-4724-9F6C-5937F5378A0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3DEC75A-50D6-4FA0-BF59-FE98236DD6E9}" type="pres">
      <dgm:prSet presAssocID="{DE6C3022-AFD7-4528-9442-F9A976300F5D}" presName="sibTrans" presStyleLbl="sibTrans2D1" presStyleIdx="1" presStyleCnt="3"/>
      <dgm:spPr/>
      <dgm:t>
        <a:bodyPr/>
        <a:lstStyle/>
        <a:p>
          <a:endParaRPr lang="en-GB"/>
        </a:p>
      </dgm:t>
    </dgm:pt>
    <dgm:pt modelId="{F213F412-91A3-40DD-A7E6-AFDE0372064B}" type="pres">
      <dgm:prSet presAssocID="{DE6C3022-AFD7-4528-9442-F9A976300F5D}" presName="connectorText" presStyleLbl="sibTrans2D1" presStyleIdx="1" presStyleCnt="3"/>
      <dgm:spPr/>
      <dgm:t>
        <a:bodyPr/>
        <a:lstStyle/>
        <a:p>
          <a:endParaRPr lang="en-GB"/>
        </a:p>
      </dgm:t>
    </dgm:pt>
    <dgm:pt modelId="{1D62EFF2-A11B-429F-AEDC-4F9F81D94A96}" type="pres">
      <dgm:prSet presAssocID="{AE325441-3A49-4607-B777-37711F83740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D866B74-D206-4757-9BA3-4860D294CF15}" type="pres">
      <dgm:prSet presAssocID="{658E7B26-6ECE-40FA-846D-01C4193CE9B3}" presName="sibTrans" presStyleLbl="sibTrans2D1" presStyleIdx="2" presStyleCnt="3"/>
      <dgm:spPr/>
      <dgm:t>
        <a:bodyPr/>
        <a:lstStyle/>
        <a:p>
          <a:endParaRPr lang="en-GB"/>
        </a:p>
      </dgm:t>
    </dgm:pt>
    <dgm:pt modelId="{10C23E5F-9764-42D0-A5EB-E896F86317EA}" type="pres">
      <dgm:prSet presAssocID="{658E7B26-6ECE-40FA-846D-01C4193CE9B3}" presName="connectorText" presStyleLbl="sibTrans2D1" presStyleIdx="2" presStyleCnt="3"/>
      <dgm:spPr/>
      <dgm:t>
        <a:bodyPr/>
        <a:lstStyle/>
        <a:p>
          <a:endParaRPr lang="en-GB"/>
        </a:p>
      </dgm:t>
    </dgm:pt>
  </dgm:ptLst>
  <dgm:cxnLst>
    <dgm:cxn modelId="{3EEB4509-AEFB-4745-97AB-1ABF30226139}" type="presOf" srcId="{959D7E67-4400-46C7-9103-A72390BF603D}" destId="{BFBE0AB2-FFA1-430E-9DC1-C65C6874A0DB}" srcOrd="1" destOrd="0" presId="urn:microsoft.com/office/officeart/2005/8/layout/cycle2"/>
    <dgm:cxn modelId="{3B70E499-BF4E-44A5-AF76-05BD1639E2DF}" type="presOf" srcId="{1114F149-9606-4C43-978B-48BBD15BCCEA}" destId="{01DFDAAC-7BDE-4B58-82E6-6E0DE7E7213B}" srcOrd="0" destOrd="0" presId="urn:microsoft.com/office/officeart/2005/8/layout/cycle2"/>
    <dgm:cxn modelId="{22AF2660-AFF6-41C5-8345-92837C95FD7E}" type="presOf" srcId="{AE325441-3A49-4607-B777-37711F83740A}" destId="{1D62EFF2-A11B-429F-AEDC-4F9F81D94A96}" srcOrd="0" destOrd="0" presId="urn:microsoft.com/office/officeart/2005/8/layout/cycle2"/>
    <dgm:cxn modelId="{ED226E18-CBBF-48BF-BF11-E589278874D5}" type="presOf" srcId="{658E7B26-6ECE-40FA-846D-01C4193CE9B3}" destId="{6D866B74-D206-4757-9BA3-4860D294CF15}" srcOrd="0" destOrd="0" presId="urn:microsoft.com/office/officeart/2005/8/layout/cycle2"/>
    <dgm:cxn modelId="{304B7FC0-3EBB-4E1A-904C-57DDE83EECEB}" type="presOf" srcId="{959D7E67-4400-46C7-9103-A72390BF603D}" destId="{C85C24FB-3C80-434F-B6BD-B69C07B89B73}" srcOrd="0" destOrd="0" presId="urn:microsoft.com/office/officeart/2005/8/layout/cycle2"/>
    <dgm:cxn modelId="{0DBA09B2-289A-41A8-A646-8F6EEE6C86D8}" type="presOf" srcId="{B58893FF-B40B-4724-9F6C-5937F5378A04}" destId="{8B42DB00-243D-499B-AC4E-74D94F1BEBEA}" srcOrd="0" destOrd="0" presId="urn:microsoft.com/office/officeart/2005/8/layout/cycle2"/>
    <dgm:cxn modelId="{4FC03F14-2239-41D0-9A71-2966BEDA12ED}" type="presOf" srcId="{6D4E8C18-345A-49AC-8DE3-80191D3FC87C}" destId="{D632E8CA-8E79-43FB-A2D1-D95BEE758CE9}" srcOrd="0" destOrd="0" presId="urn:microsoft.com/office/officeart/2005/8/layout/cycle2"/>
    <dgm:cxn modelId="{436269AB-3E07-4265-82D7-E5EE2EA50CD6}" type="presOf" srcId="{DE6C3022-AFD7-4528-9442-F9A976300F5D}" destId="{E3DEC75A-50D6-4FA0-BF59-FE98236DD6E9}" srcOrd="0" destOrd="0" presId="urn:microsoft.com/office/officeart/2005/8/layout/cycle2"/>
    <dgm:cxn modelId="{225F8C7B-BB32-48D9-8C2B-D019F901E591}" srcId="{1114F149-9606-4C43-978B-48BBD15BCCEA}" destId="{AE325441-3A49-4607-B777-37711F83740A}" srcOrd="2" destOrd="0" parTransId="{201ADBE3-2D47-4301-A7D0-F9F47C03654B}" sibTransId="{658E7B26-6ECE-40FA-846D-01C4193CE9B3}"/>
    <dgm:cxn modelId="{582A0E81-5241-4585-B60D-B525CE615573}" srcId="{1114F149-9606-4C43-978B-48BBD15BCCEA}" destId="{B58893FF-B40B-4724-9F6C-5937F5378A04}" srcOrd="1" destOrd="0" parTransId="{366D9065-1280-4C9C-8F07-D3BF7DC51024}" sibTransId="{DE6C3022-AFD7-4528-9442-F9A976300F5D}"/>
    <dgm:cxn modelId="{F19DA7D3-2DA0-48E1-A3EB-C00CEB4B5C96}" type="presOf" srcId="{DE6C3022-AFD7-4528-9442-F9A976300F5D}" destId="{F213F412-91A3-40DD-A7E6-AFDE0372064B}" srcOrd="1" destOrd="0" presId="urn:microsoft.com/office/officeart/2005/8/layout/cycle2"/>
    <dgm:cxn modelId="{EA049582-BD17-469A-A312-424DFA58D010}" srcId="{1114F149-9606-4C43-978B-48BBD15BCCEA}" destId="{6D4E8C18-345A-49AC-8DE3-80191D3FC87C}" srcOrd="0" destOrd="0" parTransId="{E9ABABDB-6ADF-4F4E-A1D5-C9444C33964A}" sibTransId="{959D7E67-4400-46C7-9103-A72390BF603D}"/>
    <dgm:cxn modelId="{64448AC9-0573-40CD-B80C-C5D9192073C2}" type="presOf" srcId="{658E7B26-6ECE-40FA-846D-01C4193CE9B3}" destId="{10C23E5F-9764-42D0-A5EB-E896F86317EA}" srcOrd="1" destOrd="0" presId="urn:microsoft.com/office/officeart/2005/8/layout/cycle2"/>
    <dgm:cxn modelId="{6CE27FE8-825E-4DDE-B201-F23A85B6A455}" type="presParOf" srcId="{01DFDAAC-7BDE-4B58-82E6-6E0DE7E7213B}" destId="{D632E8CA-8E79-43FB-A2D1-D95BEE758CE9}" srcOrd="0" destOrd="0" presId="urn:microsoft.com/office/officeart/2005/8/layout/cycle2"/>
    <dgm:cxn modelId="{EAD6E373-1427-4A6A-9F7E-7E46ED5C544E}" type="presParOf" srcId="{01DFDAAC-7BDE-4B58-82E6-6E0DE7E7213B}" destId="{C85C24FB-3C80-434F-B6BD-B69C07B89B73}" srcOrd="1" destOrd="0" presId="urn:microsoft.com/office/officeart/2005/8/layout/cycle2"/>
    <dgm:cxn modelId="{CE17BBBB-32ED-4EA0-8EC8-4D14CCA2DF2F}" type="presParOf" srcId="{C85C24FB-3C80-434F-B6BD-B69C07B89B73}" destId="{BFBE0AB2-FFA1-430E-9DC1-C65C6874A0DB}" srcOrd="0" destOrd="0" presId="urn:microsoft.com/office/officeart/2005/8/layout/cycle2"/>
    <dgm:cxn modelId="{079EF0BE-6CC3-40FC-A9B3-B9D9180CB98C}" type="presParOf" srcId="{01DFDAAC-7BDE-4B58-82E6-6E0DE7E7213B}" destId="{8B42DB00-243D-499B-AC4E-74D94F1BEBEA}" srcOrd="2" destOrd="0" presId="urn:microsoft.com/office/officeart/2005/8/layout/cycle2"/>
    <dgm:cxn modelId="{90A81B5A-953F-4696-A3B7-2CE688BBEBDD}" type="presParOf" srcId="{01DFDAAC-7BDE-4B58-82E6-6E0DE7E7213B}" destId="{E3DEC75A-50D6-4FA0-BF59-FE98236DD6E9}" srcOrd="3" destOrd="0" presId="urn:microsoft.com/office/officeart/2005/8/layout/cycle2"/>
    <dgm:cxn modelId="{EE1E28BE-2861-48D7-B244-621061929F6D}" type="presParOf" srcId="{E3DEC75A-50D6-4FA0-BF59-FE98236DD6E9}" destId="{F213F412-91A3-40DD-A7E6-AFDE0372064B}" srcOrd="0" destOrd="0" presId="urn:microsoft.com/office/officeart/2005/8/layout/cycle2"/>
    <dgm:cxn modelId="{D9F0C860-88C1-4E5C-9318-8AE674114627}" type="presParOf" srcId="{01DFDAAC-7BDE-4B58-82E6-6E0DE7E7213B}" destId="{1D62EFF2-A11B-429F-AEDC-4F9F81D94A96}" srcOrd="4" destOrd="0" presId="urn:microsoft.com/office/officeart/2005/8/layout/cycle2"/>
    <dgm:cxn modelId="{E3ED5B2D-A357-4B61-83C4-0257A7D9E2A0}" type="presParOf" srcId="{01DFDAAC-7BDE-4B58-82E6-6E0DE7E7213B}" destId="{6D866B74-D206-4757-9BA3-4860D294CF15}" srcOrd="5" destOrd="0" presId="urn:microsoft.com/office/officeart/2005/8/layout/cycle2"/>
    <dgm:cxn modelId="{CF94BC62-15B9-42CD-8104-549073AAEFF3}" type="presParOf" srcId="{6D866B74-D206-4757-9BA3-4860D294CF15}" destId="{10C23E5F-9764-42D0-A5EB-E896F86317E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26F412-A2FE-43E5-AC9E-7B3EDDC7C270}">
      <dsp:nvSpPr>
        <dsp:cNvPr id="0" name=""/>
        <dsp:cNvSpPr/>
      </dsp:nvSpPr>
      <dsp:spPr>
        <a:xfrm rot="10800000">
          <a:off x="1870475" y="1167"/>
          <a:ext cx="5472684" cy="1968071"/>
        </a:xfrm>
        <a:prstGeom prst="homePlat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67865" tIns="148590" rIns="277368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900" kern="1200" smtClean="0"/>
            <a:t>Planning and structuring a report</a:t>
          </a:r>
          <a:endParaRPr lang="en-GB" sz="3900" kern="1200"/>
        </a:p>
      </dsp:txBody>
      <dsp:txXfrm rot="10800000">
        <a:off x="2362493" y="1167"/>
        <a:ext cx="4980666" cy="1968071"/>
      </dsp:txXfrm>
    </dsp:sp>
    <dsp:sp modelId="{ECAB7843-9860-4CDD-A282-15E2CE7F5BF1}">
      <dsp:nvSpPr>
        <dsp:cNvPr id="0" name=""/>
        <dsp:cNvSpPr/>
      </dsp:nvSpPr>
      <dsp:spPr>
        <a:xfrm>
          <a:off x="886440" y="1167"/>
          <a:ext cx="1968071" cy="196807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E77EE22-8887-479C-8C12-117539D7D086}">
      <dsp:nvSpPr>
        <dsp:cNvPr id="0" name=""/>
        <dsp:cNvSpPr/>
      </dsp:nvSpPr>
      <dsp:spPr>
        <a:xfrm rot="10800000">
          <a:off x="1870475" y="2556723"/>
          <a:ext cx="5472684" cy="1968071"/>
        </a:xfrm>
        <a:prstGeom prst="homePlat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67865" tIns="148590" rIns="277368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900" kern="1200" smtClean="0"/>
            <a:t>Writing reflectively</a:t>
          </a:r>
          <a:endParaRPr lang="en-GB" sz="3900" kern="1200"/>
        </a:p>
      </dsp:txBody>
      <dsp:txXfrm rot="10800000">
        <a:off x="2362493" y="2556723"/>
        <a:ext cx="4980666" cy="1968071"/>
      </dsp:txXfrm>
    </dsp:sp>
    <dsp:sp modelId="{D7F8490D-6DE8-4F32-BE34-C751D81E7844}">
      <dsp:nvSpPr>
        <dsp:cNvPr id="0" name=""/>
        <dsp:cNvSpPr/>
      </dsp:nvSpPr>
      <dsp:spPr>
        <a:xfrm>
          <a:off x="886440" y="2556723"/>
          <a:ext cx="1968071" cy="1968071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E215FB-54F8-45BD-8258-0D3E432DCC7B}" type="datetimeFigureOut">
              <a:rPr lang="en-GB" smtClean="0"/>
              <a:t>01/12/2017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E16761-A963-4FE9-B20E-AE8BC7C7C5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2265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E03041-7BD6-4366-B2F5-76516FBB26E2}" type="datetimeFigureOut">
              <a:rPr lang="en-US" smtClean="0"/>
              <a:pPr/>
              <a:t>12/1/2017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C0530-F1F6-4C3A-AAA8-0A054632F4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886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EC0530-F1F6-4C3A-AAA8-0A054632F4E4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C59C5-E9AD-4EB8-B20C-921EFBE7BE4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965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Description</a:t>
            </a:r>
            <a:r>
              <a:rPr lang="en-GB" baseline="0" dirty="0" smtClean="0"/>
              <a:t>, Analysis, Evaluation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B29A76-D1E2-48A5-B197-CE63D24BEB76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39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6A473-DDFA-4A27-8E8E-87CE95E86755}" type="datetimeFigureOut">
              <a:rPr lang="en-US" smtClean="0"/>
              <a:pPr/>
              <a:t>12/1/2017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8AB6-9130-4F8C-857D-7812B6CE578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6A473-DDFA-4A27-8E8E-87CE95E86755}" type="datetimeFigureOut">
              <a:rPr lang="en-US" smtClean="0"/>
              <a:pPr/>
              <a:t>12/1/2017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8AB6-9130-4F8C-857D-7812B6CE578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6A473-DDFA-4A27-8E8E-87CE95E86755}" type="datetimeFigureOut">
              <a:rPr lang="en-US" smtClean="0"/>
              <a:pPr/>
              <a:t>12/1/2017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8AB6-9130-4F8C-857D-7812B6CE578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43057" y="469514"/>
            <a:ext cx="8261171" cy="844071"/>
          </a:xfrm>
          <a:prstGeom prst="rect">
            <a:avLst/>
          </a:prstGeom>
        </p:spPr>
        <p:txBody>
          <a:bodyPr anchor="t"/>
          <a:lstStyle>
            <a:lvl1pPr>
              <a:defRPr sz="3000" b="1" i="0"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43888" y="1529630"/>
            <a:ext cx="8230646" cy="3680534"/>
          </a:xfrm>
        </p:spPr>
        <p:txBody>
          <a:bodyPr/>
          <a:lstStyle>
            <a:lvl1pPr marL="421801" indent="-421801">
              <a:defRPr sz="2200" b="0" i="0">
                <a:latin typeface="Arial"/>
                <a:cs typeface="Arial"/>
              </a:defRPr>
            </a:lvl1pPr>
            <a:lvl2pPr>
              <a:defRPr sz="2200" b="0" i="0">
                <a:latin typeface="Arial"/>
                <a:cs typeface="Arial"/>
              </a:defRPr>
            </a:lvl2pPr>
            <a:lvl3pPr>
              <a:defRPr sz="2200" b="0" i="0">
                <a:latin typeface="Arial"/>
                <a:cs typeface="Arial"/>
              </a:defRPr>
            </a:lvl3pPr>
            <a:lvl4pPr>
              <a:defRPr sz="2200" b="0" i="0">
                <a:latin typeface="Arial"/>
                <a:cs typeface="Arial"/>
              </a:defRPr>
            </a:lvl4pPr>
            <a:lvl5pPr>
              <a:defRPr sz="2200" b="0" i="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92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6A473-DDFA-4A27-8E8E-87CE95E86755}" type="datetimeFigureOut">
              <a:rPr lang="en-US" smtClean="0"/>
              <a:pPr/>
              <a:t>12/1/2017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8AB6-9130-4F8C-857D-7812B6CE578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6A473-DDFA-4A27-8E8E-87CE95E86755}" type="datetimeFigureOut">
              <a:rPr lang="en-US" smtClean="0"/>
              <a:pPr/>
              <a:t>12/1/2017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8AB6-9130-4F8C-857D-7812B6CE578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6A473-DDFA-4A27-8E8E-87CE95E86755}" type="datetimeFigureOut">
              <a:rPr lang="en-US" smtClean="0"/>
              <a:pPr/>
              <a:t>12/1/2017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8AB6-9130-4F8C-857D-7812B6CE578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6A473-DDFA-4A27-8E8E-87CE95E86755}" type="datetimeFigureOut">
              <a:rPr lang="en-US" smtClean="0"/>
              <a:pPr/>
              <a:t>12/1/2017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8AB6-9130-4F8C-857D-7812B6CE578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6A473-DDFA-4A27-8E8E-87CE95E86755}" type="datetimeFigureOut">
              <a:rPr lang="en-US" smtClean="0"/>
              <a:pPr/>
              <a:t>12/1/2017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8AB6-9130-4F8C-857D-7812B6CE578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6A473-DDFA-4A27-8E8E-87CE95E86755}" type="datetimeFigureOut">
              <a:rPr lang="en-US" smtClean="0"/>
              <a:pPr/>
              <a:t>12/1/2017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8AB6-9130-4F8C-857D-7812B6CE578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6A473-DDFA-4A27-8E8E-87CE95E86755}" type="datetimeFigureOut">
              <a:rPr lang="en-US" smtClean="0"/>
              <a:pPr/>
              <a:t>12/1/2017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8AB6-9130-4F8C-857D-7812B6CE578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6A473-DDFA-4A27-8E8E-87CE95E86755}" type="datetimeFigureOut">
              <a:rPr lang="en-US" smtClean="0"/>
              <a:pPr/>
              <a:t>12/1/2017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8AB6-9130-4F8C-857D-7812B6CE578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6A473-DDFA-4A27-8E8E-87CE95E86755}" type="datetimeFigureOut">
              <a:rPr lang="en-US" smtClean="0"/>
              <a:pPr/>
              <a:t>12/1/2017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A8AB6-9130-4F8C-857D-7812B6CE578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brary.dmu.ac.uk/Support/Heat/index.php?page=469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library.dmu.ac.uk/link/CLASS" TargetMode="External"/><Relationship Id="rId3" Type="http://schemas.openxmlformats.org/officeDocument/2006/relationships/image" Target="../media/image9.png"/><Relationship Id="rId7" Type="http://schemas.openxmlformats.org/officeDocument/2006/relationships/hyperlink" Target="http://www.library.dmu.ac.uk/Home/Calendar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616" y="1844824"/>
            <a:ext cx="6425952" cy="1728192"/>
          </a:xfrm>
          <a:noFill/>
        </p:spPr>
        <p:txBody>
          <a:bodyPr>
            <a:noAutofit/>
          </a:bodyPr>
          <a:lstStyle/>
          <a:p>
            <a:r>
              <a:rPr lang="en-GB" sz="5400" dirty="0" smtClean="0"/>
              <a:t>Report Writing</a:t>
            </a:r>
            <a:br>
              <a:rPr lang="en-GB" sz="5400" dirty="0" smtClean="0"/>
            </a:br>
            <a:r>
              <a:rPr lang="en-GB" sz="5400" dirty="0" smtClean="0"/>
              <a:t>and Reflective Writing</a:t>
            </a:r>
            <a:endParaRPr lang="en-GB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0" y="4365104"/>
            <a:ext cx="9144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000" smtClean="0"/>
              <a:t>Centre </a:t>
            </a:r>
            <a:r>
              <a:rPr lang="en-GB" sz="2000" dirty="0" smtClean="0"/>
              <a:t>for Learning and Study Support (</a:t>
            </a:r>
            <a:r>
              <a:rPr lang="en-GB" sz="2000" dirty="0" err="1" smtClean="0"/>
              <a:t>CLaSS</a:t>
            </a:r>
            <a:r>
              <a:rPr lang="en-GB" sz="2000" dirty="0" smtClean="0"/>
              <a:t>)</a:t>
            </a:r>
          </a:p>
        </p:txBody>
      </p:sp>
      <p:pic>
        <p:nvPicPr>
          <p:cNvPr id="6" name="Picture 5" descr="\\Orion_marketing_server\MARKETING3\MARKETING\DIGITAL TEMPLATES\PPT\stripes-4-3\body.png"/>
          <p:cNvPicPr>
            <a:picLocks noChangeAspect="1" noChangeArrowheads="1"/>
          </p:cNvPicPr>
          <p:nvPr/>
        </p:nvPicPr>
        <p:blipFill>
          <a:blip r:embed="rId4" cstate="print"/>
          <a:srcRect t="93109"/>
          <a:stretch>
            <a:fillRect/>
          </a:stretch>
        </p:blipFill>
        <p:spPr bwMode="auto">
          <a:xfrm>
            <a:off x="0" y="6381328"/>
            <a:ext cx="9180512" cy="471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0" hangingPunct="0"/>
            <a:r>
              <a:rPr lang="en-GB" b="1" dirty="0"/>
              <a:t>Read </a:t>
            </a:r>
            <a:r>
              <a:rPr lang="en-GB" b="1" dirty="0" smtClean="0"/>
              <a:t>the </a:t>
            </a:r>
            <a:r>
              <a:rPr lang="en-GB" b="1" dirty="0"/>
              <a:t>extracts from reports.</a:t>
            </a:r>
            <a:endParaRPr lang="en-GB" dirty="0"/>
          </a:p>
          <a:p>
            <a:pPr eaLnBrk="0" hangingPunct="0"/>
            <a:r>
              <a:rPr lang="en-GB" b="1" dirty="0"/>
              <a:t>In each case identify the main problem with the writing style, then rewrite the problematic sentences so they are more suitable for an academic report.</a:t>
            </a:r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(Adapted from Learn Higher (2017))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9040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Sample solution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888" y="1529630"/>
            <a:ext cx="8230646" cy="4707682"/>
          </a:xfrm>
          <a:solidFill>
            <a:schemeClr val="bg1">
              <a:lumMod val="9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GB" b="1" dirty="0" smtClean="0"/>
              <a:t>Example 1</a:t>
            </a:r>
          </a:p>
          <a:p>
            <a:pPr marL="0" indent="0">
              <a:buNone/>
            </a:pPr>
            <a:r>
              <a:rPr lang="en-GB" dirty="0"/>
              <a:t>This style is </a:t>
            </a:r>
            <a:r>
              <a:rPr lang="en-GB" b="1" dirty="0"/>
              <a:t>overly complex and wordy </a:t>
            </a:r>
            <a:r>
              <a:rPr lang="en-GB" dirty="0"/>
              <a:t>("aforementioned" and "systemized"). It manages to say very little and could be condensed to a single sentence - saving 38 empty words.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A </a:t>
            </a:r>
            <a:r>
              <a:rPr lang="en-GB" dirty="0"/>
              <a:t>better </a:t>
            </a:r>
            <a:r>
              <a:rPr lang="en-GB" dirty="0" smtClean="0"/>
              <a:t>version: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The </a:t>
            </a:r>
            <a:r>
              <a:rPr lang="en-GB" b="1" dirty="0"/>
              <a:t>results were collated</a:t>
            </a:r>
            <a:r>
              <a:rPr lang="en-GB" b="1" dirty="0" smtClean="0"/>
              <a:t>,</a:t>
            </a:r>
            <a:r>
              <a:rPr lang="en-GB" b="1" dirty="0"/>
              <a:t> </a:t>
            </a:r>
            <a:r>
              <a:rPr lang="en-GB" b="1" dirty="0" smtClean="0"/>
              <a:t>processed</a:t>
            </a:r>
            <a:r>
              <a:rPr lang="en-GB" b="1" dirty="0"/>
              <a:t>, and then analysed using the </a:t>
            </a:r>
            <a:r>
              <a:rPr lang="en-GB" b="1" dirty="0" smtClean="0"/>
              <a:t>appropriate statistical </a:t>
            </a:r>
            <a:r>
              <a:rPr lang="en-GB" b="1" dirty="0"/>
              <a:t>programme.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621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Sample solution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96752"/>
            <a:ext cx="8640960" cy="5616624"/>
          </a:xfrm>
          <a:solidFill>
            <a:schemeClr val="bg1">
              <a:lumMod val="9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Example </a:t>
            </a:r>
            <a:r>
              <a:rPr lang="en-GB" b="1" dirty="0"/>
              <a:t>2</a:t>
            </a:r>
            <a:r>
              <a:rPr lang="en-GB" b="1" dirty="0" smtClean="0"/>
              <a:t>:</a:t>
            </a:r>
            <a:endParaRPr lang="en-GB" b="1" dirty="0"/>
          </a:p>
          <a:p>
            <a:r>
              <a:rPr lang="en-GB" dirty="0" smtClean="0"/>
              <a:t>The </a:t>
            </a:r>
            <a:r>
              <a:rPr lang="en-GB" dirty="0"/>
              <a:t>style is </a:t>
            </a:r>
            <a:r>
              <a:rPr lang="en-GB" b="1" dirty="0"/>
              <a:t>too informal, </a:t>
            </a:r>
            <a:r>
              <a:rPr lang="en-GB" dirty="0"/>
              <a:t>as there are colloquial expressions from everyday speech ("go down the street") and also contractions of words ("can't" instead of "cannot"). </a:t>
            </a:r>
            <a:r>
              <a:rPr lang="en-GB" b="1" dirty="0"/>
              <a:t>T</a:t>
            </a:r>
            <a:r>
              <a:rPr lang="en-GB" b="1" dirty="0" smtClean="0"/>
              <a:t>he </a:t>
            </a:r>
            <a:r>
              <a:rPr lang="en-GB" b="1" dirty="0"/>
              <a:t>method is not very scientific </a:t>
            </a:r>
            <a:r>
              <a:rPr lang="en-GB" dirty="0"/>
              <a:t>and it would be better to explain why more residents and another location needs to be found.</a:t>
            </a:r>
            <a:r>
              <a:rPr lang="en-GB" b="1" dirty="0"/>
              <a:t> The writing style is also personal </a:t>
            </a:r>
            <a:r>
              <a:rPr lang="en-GB" dirty="0"/>
              <a:t>("If we can't find..."), so it may be more appropriate to rephrase it in the third person.</a:t>
            </a:r>
          </a:p>
          <a:p>
            <a:r>
              <a:rPr lang="en-GB" dirty="0"/>
              <a:t>A better version</a:t>
            </a:r>
            <a:r>
              <a:rPr lang="en-GB" dirty="0" smtClean="0"/>
              <a:t>:</a:t>
            </a:r>
          </a:p>
          <a:p>
            <a:pPr marL="0" indent="0">
              <a:buNone/>
            </a:pPr>
            <a:r>
              <a:rPr lang="en-GB" b="1" dirty="0" smtClean="0"/>
              <a:t>The </a:t>
            </a:r>
            <a:r>
              <a:rPr lang="en-GB" b="1" dirty="0"/>
              <a:t>questionnaire will be carried out in the public space next to the Town Hall, where local </a:t>
            </a:r>
            <a:r>
              <a:rPr lang="en-GB" b="1" dirty="0" smtClean="0"/>
              <a:t>residents </a:t>
            </a:r>
            <a:r>
              <a:rPr lang="en-GB" b="1" dirty="0"/>
              <a:t>can be found and stopped. If there are not enough residents to complete the required </a:t>
            </a:r>
            <a:r>
              <a:rPr lang="en-GB" b="1" dirty="0" smtClean="0"/>
              <a:t>sample</a:t>
            </a:r>
            <a:r>
              <a:rPr lang="en-GB" b="1" dirty="0"/>
              <a:t>, an alternative location will be found where </a:t>
            </a:r>
            <a:r>
              <a:rPr lang="en-GB" b="1" dirty="0" smtClean="0"/>
              <a:t>there are </a:t>
            </a:r>
            <a:r>
              <a:rPr lang="en-GB" b="1" dirty="0"/>
              <a:t>more passing residents, for example in the shopping centre.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42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are the differences between (objective)report writing and reflective writing?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666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Differences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/>
          <a:lstStyle/>
          <a:p>
            <a:r>
              <a:rPr lang="en-GB" dirty="0" smtClean="0"/>
              <a:t>Reflective Writing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57200" y="1908522"/>
            <a:ext cx="4040188" cy="348637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smtClean="0">
                <a:solidFill>
                  <a:srgbClr val="993300"/>
                </a:solidFill>
              </a:rPr>
              <a:t>Personal</a:t>
            </a:r>
          </a:p>
          <a:p>
            <a:pPr marL="457200" indent="-457200" fontAlgn="base">
              <a:spcBef>
                <a:spcPts val="576"/>
              </a:spcBef>
              <a:buFont typeface="+mj-lt"/>
              <a:buAutoNum type="arabicPeriod"/>
            </a:pPr>
            <a:r>
              <a:rPr lang="en-GB" sz="2200" dirty="0">
                <a:solidFill>
                  <a:srgbClr val="000000"/>
                </a:solidFill>
                <a:latin typeface="Arial"/>
                <a:cs typeface="Arial"/>
              </a:rPr>
              <a:t>You can use the first person</a:t>
            </a:r>
            <a:endParaRPr lang="en-GB" sz="2200" dirty="0">
              <a:latin typeface="Arial"/>
            </a:endParaRPr>
          </a:p>
          <a:p>
            <a:pPr marL="457200" indent="-457200" fontAlgn="base">
              <a:spcBef>
                <a:spcPts val="576"/>
              </a:spcBef>
              <a:buFont typeface="+mj-lt"/>
              <a:buAutoNum type="arabicPeriod"/>
            </a:pPr>
            <a:r>
              <a:rPr lang="en-GB" sz="2200" dirty="0">
                <a:solidFill>
                  <a:srgbClr val="000000"/>
                </a:solidFill>
                <a:latin typeface="Arial"/>
                <a:cs typeface="Arial"/>
              </a:rPr>
              <a:t>Give personal feelings and views </a:t>
            </a:r>
            <a:endParaRPr lang="en-GB" sz="2200" dirty="0">
              <a:latin typeface="Arial"/>
            </a:endParaRPr>
          </a:p>
          <a:p>
            <a:pPr marL="457200" indent="-457200" fontAlgn="base">
              <a:spcBef>
                <a:spcPts val="576"/>
              </a:spcBef>
              <a:buFont typeface="+mj-lt"/>
              <a:buAutoNum type="arabicPeriod"/>
            </a:pPr>
            <a:r>
              <a:rPr lang="en-GB" sz="2200" dirty="0">
                <a:solidFill>
                  <a:srgbClr val="000000"/>
                </a:solidFill>
                <a:latin typeface="Arial"/>
                <a:cs typeface="Arial"/>
              </a:rPr>
              <a:t>Bring in the subjective</a:t>
            </a:r>
            <a:endParaRPr lang="en-GB" sz="2200" dirty="0">
              <a:latin typeface="Arial"/>
            </a:endParaRPr>
          </a:p>
          <a:p>
            <a:pPr marL="457200" indent="-457200" fontAlgn="base">
              <a:spcBef>
                <a:spcPts val="576"/>
              </a:spcBef>
              <a:buFont typeface="+mj-lt"/>
              <a:buAutoNum type="arabicPeriod"/>
            </a:pPr>
            <a:r>
              <a:rPr lang="en-GB" sz="2200" dirty="0">
                <a:solidFill>
                  <a:srgbClr val="000000"/>
                </a:solidFill>
                <a:latin typeface="Arial"/>
                <a:cs typeface="Arial"/>
              </a:rPr>
              <a:t>Draw upon your own experience </a:t>
            </a:r>
            <a:endParaRPr lang="en-GB" sz="2200" dirty="0">
              <a:latin typeface="Arial"/>
            </a:endParaRPr>
          </a:p>
          <a:p>
            <a:pPr marL="457200" indent="-457200" fontAlgn="base">
              <a:spcBef>
                <a:spcPts val="576"/>
              </a:spcBef>
              <a:buFont typeface="+mj-lt"/>
              <a:buAutoNum type="arabicPeriod"/>
            </a:pPr>
            <a:r>
              <a:rPr lang="en-GB" sz="2200" dirty="0">
                <a:solidFill>
                  <a:srgbClr val="000000"/>
                </a:solidFill>
                <a:latin typeface="Arial"/>
                <a:cs typeface="Arial"/>
              </a:rPr>
              <a:t>State your main insights based on experience</a:t>
            </a:r>
            <a:endParaRPr lang="en-GB" sz="2200" dirty="0">
              <a:latin typeface="Arial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/>
          <a:lstStyle/>
          <a:p>
            <a:r>
              <a:rPr lang="en-GB" dirty="0" smtClean="0"/>
              <a:t>(Standard) Report Writing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645025" y="1908522"/>
            <a:ext cx="4041775" cy="348637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sz="2600" dirty="0" smtClean="0">
                <a:solidFill>
                  <a:srgbClr val="993300"/>
                </a:solidFill>
              </a:rPr>
              <a:t>Objective</a:t>
            </a:r>
          </a:p>
          <a:p>
            <a:pPr marL="457200" indent="-457200" fontAlgn="base">
              <a:spcBef>
                <a:spcPts val="576"/>
              </a:spcBef>
              <a:buFont typeface="+mj-lt"/>
              <a:buAutoNum type="arabicPeriod"/>
            </a:pP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You do not usually use the first person</a:t>
            </a:r>
            <a:endParaRPr lang="en-GB" sz="1800" dirty="0">
              <a:latin typeface="Arial"/>
            </a:endParaRPr>
          </a:p>
          <a:p>
            <a:pPr marL="457200" indent="-457200" fontAlgn="base">
              <a:spcBef>
                <a:spcPts val="576"/>
              </a:spcBef>
              <a:buFont typeface="+mj-lt"/>
              <a:buAutoNum type="arabicPeriod"/>
            </a:pP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Construct an argument based on analysis and evidence</a:t>
            </a:r>
            <a:endParaRPr lang="en-GB" sz="1800" dirty="0">
              <a:latin typeface="Arial"/>
            </a:endParaRPr>
          </a:p>
          <a:p>
            <a:pPr marL="457200" indent="-457200" fontAlgn="base">
              <a:spcBef>
                <a:spcPts val="576"/>
              </a:spcBef>
              <a:buFont typeface="+mj-lt"/>
              <a:buAutoNum type="arabicPeriod"/>
            </a:pP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Maintain an objective stance</a:t>
            </a:r>
            <a:endParaRPr lang="en-GB" sz="1800" dirty="0">
              <a:latin typeface="Arial"/>
            </a:endParaRPr>
          </a:p>
          <a:p>
            <a:pPr marL="457200" indent="-457200" fontAlgn="base">
              <a:spcBef>
                <a:spcPts val="576"/>
              </a:spcBef>
              <a:buFont typeface="+mj-lt"/>
              <a:buAutoNum type="arabicPeriod"/>
            </a:pP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Use information from a variety of sources</a:t>
            </a:r>
            <a:endParaRPr lang="en-GB" sz="1800" dirty="0">
              <a:latin typeface="Arial"/>
            </a:endParaRPr>
          </a:p>
          <a:p>
            <a:pPr marL="457200" indent="-457200" fontAlgn="base">
              <a:spcBef>
                <a:spcPts val="576"/>
              </a:spcBef>
              <a:buFont typeface="+mj-lt"/>
              <a:buAutoNum type="arabicPeriod"/>
            </a:pP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Present a balanced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perspective</a:t>
            </a:r>
            <a:endParaRPr lang="en-GB" sz="1800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9567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Objective or reflective?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514116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/>
              <a:t>The report must have the following sections: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pPr lvl="0"/>
            <a:r>
              <a:rPr lang="en-GB" dirty="0"/>
              <a:t>Social Impact Study (1500 words</a:t>
            </a:r>
            <a:r>
              <a:rPr lang="en-GB" dirty="0" smtClean="0"/>
              <a:t>)</a:t>
            </a:r>
          </a:p>
          <a:p>
            <a:pPr marL="0" lvl="0" indent="0">
              <a:buNone/>
            </a:pPr>
            <a:endParaRPr lang="en-GB" dirty="0"/>
          </a:p>
          <a:p>
            <a:pPr lvl="0"/>
            <a:r>
              <a:rPr lang="en-GB" dirty="0"/>
              <a:t>Discussion of CV Development (Include your latest CV in the </a:t>
            </a:r>
            <a:r>
              <a:rPr lang="en-GB" dirty="0" smtClean="0"/>
              <a:t>Appendix) </a:t>
            </a:r>
          </a:p>
          <a:p>
            <a:pPr marL="0" lvl="0" indent="0">
              <a:buNone/>
            </a:pPr>
            <a:endParaRPr lang="en-GB" dirty="0" smtClean="0"/>
          </a:p>
          <a:p>
            <a:pPr lvl="0"/>
            <a:r>
              <a:rPr lang="en-GB" dirty="0" smtClean="0"/>
              <a:t>The </a:t>
            </a:r>
            <a:r>
              <a:rPr lang="en-GB" dirty="0"/>
              <a:t>life cycle of your allocated part of the system (How did it evolve and why</a:t>
            </a:r>
            <a:r>
              <a:rPr lang="en-GB" dirty="0" smtClean="0"/>
              <a:t>?)</a:t>
            </a:r>
          </a:p>
          <a:p>
            <a:pPr marL="0" lvl="0" indent="0">
              <a:buNone/>
            </a:pPr>
            <a:endParaRPr lang="en-GB" dirty="0"/>
          </a:p>
          <a:p>
            <a:pPr lvl="0"/>
            <a:r>
              <a:rPr lang="en-GB" dirty="0"/>
              <a:t>Critical Review of your Project Performance (What would you do differently on your next project</a:t>
            </a:r>
            <a:r>
              <a:rPr lang="en-GB" dirty="0" smtClean="0"/>
              <a:t>?)</a:t>
            </a:r>
          </a:p>
          <a:p>
            <a:pPr marL="0" lvl="0" indent="0">
              <a:buNone/>
            </a:pPr>
            <a:endParaRPr lang="en-GB" dirty="0"/>
          </a:p>
          <a:p>
            <a:pPr lvl="0"/>
            <a:r>
              <a:rPr lang="en-GB" dirty="0"/>
              <a:t>Critical Review of the Module (What worked and what didn’t work in the module)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pPr marL="0" indent="0">
              <a:buNone/>
            </a:pPr>
            <a:r>
              <a:rPr lang="en-GB" dirty="0"/>
              <a:t>Other sections / subsections may be added as you see fit</a:t>
            </a:r>
          </a:p>
        </p:txBody>
      </p:sp>
      <p:sp>
        <p:nvSpPr>
          <p:cNvPr id="4" name="Oval 3"/>
          <p:cNvSpPr/>
          <p:nvPr/>
        </p:nvSpPr>
        <p:spPr>
          <a:xfrm>
            <a:off x="4159767" y="2031607"/>
            <a:ext cx="2294301" cy="54518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Objective style</a:t>
            </a:r>
            <a:endParaRPr lang="en-GB" dirty="0"/>
          </a:p>
        </p:txBody>
      </p:sp>
      <p:sp>
        <p:nvSpPr>
          <p:cNvPr id="5" name="Oval 4"/>
          <p:cNvSpPr/>
          <p:nvPr/>
        </p:nvSpPr>
        <p:spPr>
          <a:xfrm>
            <a:off x="4067944" y="2836974"/>
            <a:ext cx="2952328" cy="37600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Reflective style</a:t>
            </a:r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22128" y="3356992"/>
            <a:ext cx="2294301" cy="401169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Objective style</a:t>
            </a:r>
            <a:endParaRPr lang="en-GB" dirty="0"/>
          </a:p>
        </p:txBody>
      </p:sp>
      <p:sp>
        <p:nvSpPr>
          <p:cNvPr id="7" name="Oval 6"/>
          <p:cNvSpPr/>
          <p:nvPr/>
        </p:nvSpPr>
        <p:spPr>
          <a:xfrm>
            <a:off x="5288583" y="4163219"/>
            <a:ext cx="2727846" cy="43204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Reflective style</a:t>
            </a:r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4039655" y="5069222"/>
            <a:ext cx="2952328" cy="37600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Reflective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4840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Critical Review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683568" y="1988840"/>
            <a:ext cx="712879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/>
              <a:t>You are asked to do a </a:t>
            </a:r>
            <a:r>
              <a:rPr lang="en-GB" sz="2800" b="1" dirty="0" smtClean="0"/>
              <a:t>“Critical Review” </a:t>
            </a:r>
            <a:r>
              <a:rPr lang="en-GB" sz="2800" dirty="0" smtClean="0"/>
              <a:t>of...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 The Module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 Your Own Performance</a:t>
            </a:r>
          </a:p>
          <a:p>
            <a:pPr>
              <a:buFont typeface="Arial" pitchFamily="34" charset="0"/>
              <a:buChar char="•"/>
            </a:pPr>
            <a:endParaRPr lang="en-GB" sz="2800" dirty="0" smtClean="0"/>
          </a:p>
          <a:p>
            <a:endParaRPr lang="en-GB" sz="2800" dirty="0" smtClean="0"/>
          </a:p>
          <a:p>
            <a:r>
              <a:rPr lang="en-GB" sz="2800" dirty="0" smtClean="0"/>
              <a:t>This means doing some </a:t>
            </a:r>
            <a:r>
              <a:rPr lang="en-GB" sz="2800" b="1" i="1" dirty="0" smtClean="0"/>
              <a:t>Critical Reflection</a:t>
            </a:r>
            <a:r>
              <a:rPr lang="en-GB" sz="2800" dirty="0" smtClean="0"/>
              <a:t>...</a:t>
            </a:r>
          </a:p>
          <a:p>
            <a:endParaRPr lang="en-GB" sz="2800" dirty="0" smtClean="0"/>
          </a:p>
          <a:p>
            <a:r>
              <a:rPr lang="en-GB" sz="2800" dirty="0" smtClean="0"/>
              <a:t>... then turning this into writing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pPr lvl="1"/>
            <a:r>
              <a:rPr lang="en-GB" sz="4800" dirty="0" smtClean="0"/>
              <a:t>What is reflection?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4294967295"/>
          </p:nvPr>
        </p:nvSpPr>
        <p:spPr>
          <a:xfrm>
            <a:off x="0" y="1268413"/>
            <a:ext cx="4176713" cy="4525962"/>
          </a:xfrm>
        </p:spPr>
        <p:txBody>
          <a:bodyPr>
            <a:normAutofit/>
          </a:bodyPr>
          <a:lstStyle/>
          <a:p>
            <a:r>
              <a:rPr lang="en-GB" dirty="0" smtClean="0"/>
              <a:t>“…the process </a:t>
            </a:r>
            <a:r>
              <a:rPr lang="en-GB" dirty="0"/>
              <a:t>of looking back on what has been done and pondering on it and learning lessons from what did or did not work</a:t>
            </a:r>
            <a:r>
              <a:rPr lang="en-GB" dirty="0" smtClean="0"/>
              <a:t>…. (</a:t>
            </a:r>
            <a:r>
              <a:rPr lang="en-GB" dirty="0"/>
              <a:t>Conway 1994)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sz="half" idx="4294967295"/>
          </p:nvPr>
        </p:nvSpPr>
        <p:spPr>
          <a:xfrm>
            <a:off x="5105400" y="1268413"/>
            <a:ext cx="4038600" cy="4525962"/>
          </a:xfrm>
        </p:spPr>
        <p:txBody>
          <a:bodyPr/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 lvl="1"/>
            <a:endParaRPr lang="en-GB" dirty="0" smtClean="0"/>
          </a:p>
          <a:p>
            <a:pPr eaLnBrk="1" hangingPunct="1">
              <a:buFontTx/>
              <a:buNone/>
            </a:pPr>
            <a:endParaRPr lang="en-GB" sz="2800" b="1" dirty="0" smtClean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219200"/>
            <a:ext cx="3429000" cy="5105400"/>
          </a:xfrm>
        </p:spPr>
      </p:pic>
    </p:spTree>
    <p:extLst>
      <p:ext uri="{BB962C8B-B14F-4D97-AF65-F5344CB8AC3E}">
        <p14:creationId xmlns:p14="http://schemas.microsoft.com/office/powerpoint/2010/main" val="2801921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Reflection Requires You To: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i="1" dirty="0" smtClean="0">
                <a:latin typeface="Arial" pitchFamily="34" charset="0"/>
                <a:cs typeface="Arial" pitchFamily="34" charset="0"/>
              </a:rPr>
              <a:t>Make connections</a:t>
            </a:r>
          </a:p>
          <a:p>
            <a:pPr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		between what you already know and what you are learning, </a:t>
            </a:r>
          </a:p>
          <a:p>
            <a:pPr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		between theory and practice </a:t>
            </a:r>
          </a:p>
          <a:p>
            <a:pPr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		between what you are doing and how and why you do it.</a:t>
            </a:r>
          </a:p>
          <a:p>
            <a:r>
              <a:rPr lang="en-GB" b="1" i="1" dirty="0" smtClean="0">
                <a:latin typeface="Arial" pitchFamily="34" charset="0"/>
                <a:cs typeface="Arial" pitchFamily="34" charset="0"/>
              </a:rPr>
              <a:t>Become an active and aware learner</a:t>
            </a:r>
          </a:p>
          <a:p>
            <a:pPr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	 	become more engaged, take responsibility for your own learning and understand how you learn best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09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23528" y="620713"/>
            <a:ext cx="8029897" cy="5505450"/>
          </a:xfrm>
        </p:spPr>
        <p:txBody>
          <a:bodyPr>
            <a:normAutofit/>
          </a:bodyPr>
          <a:lstStyle/>
          <a:p>
            <a:r>
              <a:rPr lang="en-GB" b="1" i="1" dirty="0">
                <a:latin typeface="Arial" pitchFamily="34" charset="0"/>
                <a:cs typeface="Arial" pitchFamily="34" charset="0"/>
              </a:rPr>
              <a:t>Reflect on mistakes and successes</a:t>
            </a:r>
          </a:p>
          <a:p>
            <a:pPr>
              <a:buNone/>
            </a:pP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Reflecting </a:t>
            </a:r>
            <a:r>
              <a:rPr lang="en-GB" dirty="0">
                <a:latin typeface="Arial" pitchFamily="34" charset="0"/>
                <a:cs typeface="Arial" pitchFamily="34" charset="0"/>
              </a:rPr>
              <a:t>on mistakes can help you avoid repeating them. 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At </a:t>
            </a:r>
            <a:r>
              <a:rPr lang="en-GB" dirty="0">
                <a:latin typeface="Arial" pitchFamily="34" charset="0"/>
                <a:cs typeface="Arial" pitchFamily="34" charset="0"/>
              </a:rPr>
              <a:t>the same time, reflecting on your discoveries helps identify successful principles to use again.</a:t>
            </a:r>
          </a:p>
          <a:p>
            <a:pPr marL="0" indent="0">
              <a:buNone/>
            </a:pPr>
            <a:endParaRPr lang="en-GB" b="1" i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05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Session Plan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055224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920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Elements of Critical Reflection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3733800" cy="48737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700808"/>
            <a:ext cx="7467600" cy="50405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Critical reflection usually contains:</a:t>
            </a:r>
          </a:p>
          <a:p>
            <a:pPr lvl="1"/>
            <a:r>
              <a:rPr lang="en-GB" dirty="0" smtClean="0"/>
              <a:t>Description (e.g. what happened?)</a:t>
            </a:r>
          </a:p>
          <a:p>
            <a:pPr lvl="1"/>
            <a:r>
              <a:rPr lang="en-GB" dirty="0" smtClean="0"/>
              <a:t>Analysis (why? So what?)</a:t>
            </a:r>
          </a:p>
          <a:p>
            <a:pPr lvl="1"/>
            <a:r>
              <a:rPr lang="en-GB" dirty="0" smtClean="0"/>
              <a:t>Plans for the future (e.g. what next?)</a:t>
            </a:r>
          </a:p>
          <a:p>
            <a:endParaRPr lang="en-GB" dirty="0"/>
          </a:p>
          <a:p>
            <a:r>
              <a:rPr lang="en-GB" dirty="0" smtClean="0"/>
              <a:t>It can be thought of as part of a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</a:t>
            </a:r>
            <a:r>
              <a:rPr lang="en-GB" b="1" dirty="0" smtClean="0"/>
              <a:t>cycle of learning</a:t>
            </a:r>
            <a:endParaRPr lang="en-GB" b="1" dirty="0"/>
          </a:p>
          <a:p>
            <a:pPr marL="365760" lvl="1" indent="0">
              <a:buNone/>
            </a:pPr>
            <a:endParaRPr lang="en-GB" dirty="0" smtClean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1516536"/>
              </p:ext>
            </p:extLst>
          </p:nvPr>
        </p:nvGraphicFramePr>
        <p:xfrm>
          <a:off x="5911518" y="2780928"/>
          <a:ext cx="3024336" cy="38835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876256" y="609526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Borton</a:t>
            </a:r>
            <a:r>
              <a:rPr lang="en-GB" dirty="0" smtClean="0"/>
              <a:t> 1970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15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8" grpId="0">
        <p:bldAsOne/>
      </p:bldGraphic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Step One – Identify Aspects to Reflect on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b="1" dirty="0" smtClean="0"/>
              <a:t>Identify an experience or event (a ‘critical incident’)</a:t>
            </a:r>
          </a:p>
          <a:p>
            <a:pPr lvl="0"/>
            <a:r>
              <a:rPr lang="en-GB" dirty="0" smtClean="0"/>
              <a:t>Consider what was outstanding or meaningful, negative or positive? </a:t>
            </a:r>
          </a:p>
          <a:p>
            <a:pPr lvl="0"/>
            <a:endParaRPr lang="en-GB" dirty="0" smtClean="0"/>
          </a:p>
          <a:p>
            <a:pPr lvl="0"/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391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Step Two– Analyse the Experience or Event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GB" b="1" dirty="0" smtClean="0"/>
          </a:p>
          <a:p>
            <a:pPr>
              <a:buNone/>
            </a:pPr>
            <a:r>
              <a:rPr lang="en-GB" b="1" dirty="0" smtClean="0"/>
              <a:t>Conduct a critical analysis</a:t>
            </a:r>
          </a:p>
          <a:p>
            <a:r>
              <a:rPr lang="en-GB" dirty="0"/>
              <a:t>C</a:t>
            </a:r>
            <a:r>
              <a:rPr lang="en-GB" dirty="0" smtClean="0"/>
              <a:t>onsider the </a:t>
            </a:r>
            <a:r>
              <a:rPr lang="en-GB" b="1" dirty="0" smtClean="0"/>
              <a:t>significance</a:t>
            </a:r>
            <a:r>
              <a:rPr lang="en-GB" dirty="0" smtClean="0"/>
              <a:t> of the situation from a variety of perspectives</a:t>
            </a:r>
          </a:p>
          <a:p>
            <a:endParaRPr lang="en-GB" dirty="0" smtClean="0"/>
          </a:p>
          <a:p>
            <a:r>
              <a:rPr lang="en-GB" dirty="0" smtClean="0"/>
              <a:t>Support your reflections with further research using a variety of sources</a:t>
            </a:r>
          </a:p>
          <a:p>
            <a:endParaRPr lang="en-GB" dirty="0" smtClean="0"/>
          </a:p>
          <a:p>
            <a:pPr lvl="0"/>
            <a:endParaRPr lang="en-GB" dirty="0" smtClean="0"/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206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10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Step Three– Evaluation:</a:t>
            </a:r>
            <a:br>
              <a:rPr lang="en-GB" dirty="0" smtClean="0"/>
            </a:br>
            <a:r>
              <a:rPr lang="en-GB" dirty="0" smtClean="0"/>
              <a:t>What have you learned?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Good </a:t>
            </a:r>
            <a:r>
              <a:rPr lang="en-GB" dirty="0"/>
              <a:t>reflection requires you to identify a </a:t>
            </a:r>
            <a:r>
              <a:rPr lang="en-GB" b="1" dirty="0"/>
              <a:t>changed conceptual perspective</a:t>
            </a:r>
            <a:r>
              <a:rPr lang="en-GB" dirty="0"/>
              <a:t>, i.e. a different way of looking at the situation than before you started reflection on </a:t>
            </a:r>
            <a:r>
              <a:rPr lang="en-GB" dirty="0" smtClean="0"/>
              <a:t>it</a:t>
            </a:r>
          </a:p>
          <a:p>
            <a:endParaRPr lang="en-GB" dirty="0"/>
          </a:p>
          <a:p>
            <a:pPr lvl="0"/>
            <a:r>
              <a:rPr lang="en-GB" dirty="0" smtClean="0"/>
              <a:t>Identify what changes you would make if you faced the situation again.</a:t>
            </a:r>
          </a:p>
          <a:p>
            <a:pPr lvl="0"/>
            <a:endParaRPr lang="en-GB" dirty="0" smtClean="0"/>
          </a:p>
          <a:p>
            <a:pPr lvl="0"/>
            <a:r>
              <a:rPr lang="en-GB" dirty="0" smtClean="0"/>
              <a:t>Identify any areas you need to learn about to better deal with a similar situation.</a:t>
            </a:r>
          </a:p>
          <a:p>
            <a:pPr lvl="0"/>
            <a:endParaRPr lang="en-GB" dirty="0" smtClean="0"/>
          </a:p>
          <a:p>
            <a:pPr lvl="0"/>
            <a:r>
              <a:rPr lang="en-GB" dirty="0" smtClean="0"/>
              <a:t>You may be required to come up with an </a:t>
            </a:r>
            <a:r>
              <a:rPr lang="en-GB" b="1" dirty="0" smtClean="0"/>
              <a:t>action plan</a:t>
            </a:r>
            <a:r>
              <a:rPr lang="en-GB" dirty="0" smtClean="0"/>
              <a:t>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0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Sample Reflective Paragraph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Specific tasks were shared out amongst members of my team. Initially, however, </a:t>
            </a:r>
            <a:r>
              <a:rPr lang="en-GB" sz="2400" dirty="0" smtClean="0"/>
              <a:t>I did not feel the tasks </a:t>
            </a:r>
            <a:r>
              <a:rPr lang="en-GB" sz="2400" dirty="0"/>
              <a:t>were </a:t>
            </a:r>
            <a:r>
              <a:rPr lang="en-GB" sz="2400" dirty="0" smtClean="0"/>
              <a:t>equally difficult. </a:t>
            </a:r>
            <a:r>
              <a:rPr lang="en-GB" sz="2400" dirty="0"/>
              <a:t>Cooperation between group members was at risk because of this perception of unfairness. Social interdependence theory recognises a type of group interaction called ‘positive interdependence’, meaning cooperation (Johnson and Johnson 1993, cited by </a:t>
            </a:r>
            <a:r>
              <a:rPr lang="en-GB" sz="2400" dirty="0" err="1"/>
              <a:t>Maughan</a:t>
            </a:r>
            <a:r>
              <a:rPr lang="en-GB" sz="2400" dirty="0"/>
              <a:t> and Webb 2001), and many studies have demonstrated that “cooperative Learning experiences encourage higher achievement” (</a:t>
            </a:r>
            <a:r>
              <a:rPr lang="en-GB" sz="2400" dirty="0" err="1"/>
              <a:t>Maughan</a:t>
            </a:r>
            <a:r>
              <a:rPr lang="en-GB" sz="2400" dirty="0"/>
              <a:t> and Webb 2001). Ultimately, our group achieved a successful outcome, but to improve the process, we perhaps needed a chairperson to help encourage cooperation when tasks were being shared out. In future group work, on the course and at work, I would probably suggest this</a:t>
            </a:r>
            <a:r>
              <a:rPr lang="en-US" sz="2400" dirty="0"/>
              <a:t>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45900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Sample Reflective Paragraph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8712968" cy="514116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Specific tasks were shared out amongst members of my team. Initially, however, 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I did not feel the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tasks </a:t>
            </a:r>
            <a:r>
              <a:rPr lang="en-GB">
                <a:solidFill>
                  <a:schemeClr val="accent6">
                    <a:lumMod val="75000"/>
                  </a:schemeClr>
                </a:solidFill>
              </a:rPr>
              <a:t>were </a:t>
            </a:r>
            <a:r>
              <a:rPr lang="en-GB" smtClean="0">
                <a:solidFill>
                  <a:schemeClr val="accent6">
                    <a:lumMod val="75000"/>
                  </a:schemeClr>
                </a:solidFill>
              </a:rPr>
              <a:t>equally 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difficult. 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Cooperation between group members was at risk because of this perception of unfairness. Social interdependence theory recognises a type of group interaction called ‘positive interdependence’, meaning cooperation (Johnson and Johnson 1993, cited by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Maughan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and Webb 2001), and many studies have demonstrated that “cooperative Learning experiences encourage higher achievement” (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Maughan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and Webb 2001). </a:t>
            </a:r>
            <a:r>
              <a:rPr lang="en-GB" b="1" dirty="0">
                <a:solidFill>
                  <a:srgbClr val="7030A0"/>
                </a:solidFill>
              </a:rPr>
              <a:t>Ultimately, our group achieved a successful outcome, but to improve the process, we perhaps needed a chairperson to help encourage cooperation when tasks were being shared out. In future group work, on the course and at work, I would probably suggest this</a:t>
            </a:r>
            <a:r>
              <a:rPr lang="en-US" b="1" dirty="0">
                <a:solidFill>
                  <a:srgbClr val="7030A0"/>
                </a:solidFill>
              </a:rPr>
              <a:t>. </a:t>
            </a:r>
            <a:endParaRPr lang="en-GB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06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63408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 Some strategies to get started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698976" cy="3196952"/>
          </a:xfrm>
        </p:spPr>
        <p:txBody>
          <a:bodyPr>
            <a:normAutofit/>
          </a:bodyPr>
          <a:lstStyle/>
          <a:p>
            <a:endParaRPr lang="en-GB" b="1" dirty="0" smtClean="0"/>
          </a:p>
          <a:p>
            <a:endParaRPr lang="en-GB" b="1" dirty="0" smtClean="0"/>
          </a:p>
          <a:p>
            <a:endParaRPr lang="en-GB" b="1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23528" y="1601416"/>
            <a:ext cx="5976664" cy="5256584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Options include</a:t>
            </a:r>
          </a:p>
          <a:p>
            <a:pPr lvl="1"/>
            <a:r>
              <a:rPr lang="en-GB" dirty="0" smtClean="0"/>
              <a:t>Free-writing or Speed Writing</a:t>
            </a:r>
          </a:p>
          <a:p>
            <a:pPr lvl="1"/>
            <a:r>
              <a:rPr lang="en-GB" dirty="0" smtClean="0"/>
              <a:t>Peer discussion</a:t>
            </a:r>
          </a:p>
          <a:p>
            <a:pPr lvl="1"/>
            <a:r>
              <a:rPr lang="en-GB" dirty="0" smtClean="0"/>
              <a:t>Talking to yourself (and recording)</a:t>
            </a:r>
          </a:p>
          <a:p>
            <a:pPr lvl="1"/>
            <a:r>
              <a:rPr lang="en-GB" dirty="0" smtClean="0"/>
              <a:t>Drawings and diagrams</a:t>
            </a:r>
          </a:p>
          <a:p>
            <a:r>
              <a:rPr lang="en-GB" dirty="0"/>
              <a:t>See DMU HEAT: </a:t>
            </a:r>
            <a:r>
              <a:rPr lang="en-GB" sz="1700" dirty="0">
                <a:hlinkClick r:id="rId3"/>
              </a:rPr>
              <a:t>http://</a:t>
            </a:r>
            <a:r>
              <a:rPr lang="en-GB" sz="1700" dirty="0" smtClean="0">
                <a:hlinkClick r:id="rId3"/>
              </a:rPr>
              <a:t>www.library.dmu.ac.uk/Support/Heat/index.php?page=469</a:t>
            </a:r>
            <a:r>
              <a:rPr lang="en-GB" sz="1700" dirty="0" smtClean="0"/>
              <a:t> </a:t>
            </a:r>
          </a:p>
          <a:p>
            <a:endParaRPr lang="en-GB" dirty="0" smtClean="0"/>
          </a:p>
          <a:p>
            <a:r>
              <a:rPr lang="en-GB" dirty="0" smtClean="0"/>
              <a:t>Activity: 2 minutes of speed writing on:</a:t>
            </a:r>
          </a:p>
          <a:p>
            <a:pPr marL="0" indent="0">
              <a:buNone/>
            </a:pPr>
            <a:r>
              <a:rPr lang="en-GB" dirty="0" smtClean="0"/>
              <a:t>“How helpful has this module been for you so far? What have you learned that you might use in the future?”</a:t>
            </a:r>
          </a:p>
          <a:p>
            <a:pPr marL="0" indent="0">
              <a:buNone/>
            </a:pPr>
            <a:r>
              <a:rPr lang="en-GB" dirty="0" smtClean="0"/>
              <a:t>GOLDEN RULE: don’t stop writing!</a:t>
            </a:r>
          </a:p>
          <a:p>
            <a:endParaRPr lang="en-GB" dirty="0" smtClean="0"/>
          </a:p>
        </p:txBody>
      </p:sp>
      <p:sp>
        <p:nvSpPr>
          <p:cNvPr id="5" name="Isosceles Triangle 4"/>
          <p:cNvSpPr/>
          <p:nvPr/>
        </p:nvSpPr>
        <p:spPr>
          <a:xfrm>
            <a:off x="6138174" y="2974446"/>
            <a:ext cx="2232248" cy="1548172"/>
          </a:xfrm>
          <a:prstGeom prst="triangle">
            <a:avLst>
              <a:gd name="adj" fmla="val 50000"/>
            </a:avLst>
          </a:prstGeom>
          <a:solidFill>
            <a:srgbClr val="993300"/>
          </a:solidFill>
          <a:ln>
            <a:solidFill>
              <a:srgbClr val="99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Isosceles Triangle 5"/>
          <p:cNvSpPr/>
          <p:nvPr/>
        </p:nvSpPr>
        <p:spPr>
          <a:xfrm flipV="1">
            <a:off x="6138174" y="1390270"/>
            <a:ext cx="2232248" cy="1548172"/>
          </a:xfrm>
          <a:prstGeom prst="triangle">
            <a:avLst>
              <a:gd name="adj" fmla="val 50000"/>
            </a:avLst>
          </a:prstGeom>
          <a:solidFill>
            <a:srgbClr val="993300"/>
          </a:solidFill>
          <a:ln>
            <a:solidFill>
              <a:srgbClr val="99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Pentagon 6"/>
          <p:cNvSpPr/>
          <p:nvPr/>
        </p:nvSpPr>
        <p:spPr>
          <a:xfrm rot="16200000">
            <a:off x="6462210" y="3712528"/>
            <a:ext cx="1584176" cy="108012"/>
          </a:xfrm>
          <a:prstGeom prst="homePlate">
            <a:avLst/>
          </a:prstGeom>
          <a:solidFill>
            <a:srgbClr val="993300"/>
          </a:solidFill>
          <a:ln>
            <a:solidFill>
              <a:srgbClr val="99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Flowchart: Collate 7"/>
          <p:cNvSpPr/>
          <p:nvPr/>
        </p:nvSpPr>
        <p:spPr>
          <a:xfrm>
            <a:off x="6084168" y="1354266"/>
            <a:ext cx="2340260" cy="3204356"/>
          </a:xfrm>
          <a:prstGeom prst="flowChartCollat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96742" y="1570290"/>
            <a:ext cx="1115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2</a:t>
            </a:r>
            <a:r>
              <a:rPr lang="en-GB" dirty="0" smtClean="0"/>
              <a:t> minutes</a:t>
            </a:r>
            <a:endParaRPr lang="en-GB" dirty="0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6619298" y="3730530"/>
            <a:ext cx="12700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4800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4161557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8" dur="12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1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2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042988" y="1052513"/>
            <a:ext cx="3241675" cy="5616575"/>
          </a:xfrm>
          <a:prstGeom prst="roundRect">
            <a:avLst>
              <a:gd name="adj" fmla="val 7138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211638" y="1052513"/>
            <a:ext cx="4824412" cy="2592387"/>
          </a:xfrm>
          <a:prstGeom prst="roundRect">
            <a:avLst>
              <a:gd name="adj" fmla="val 402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211638" y="3644900"/>
            <a:ext cx="4824412" cy="2160588"/>
          </a:xfrm>
          <a:prstGeom prst="roundRect">
            <a:avLst>
              <a:gd name="adj" fmla="val 3204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20" name="Flowchart: Delay 19"/>
          <p:cNvSpPr/>
          <p:nvPr/>
        </p:nvSpPr>
        <p:spPr>
          <a:xfrm>
            <a:off x="4067175" y="1557338"/>
            <a:ext cx="504825" cy="647700"/>
          </a:xfrm>
          <a:prstGeom prst="flowChartDelay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21" name="Flowchart: Delay 20"/>
          <p:cNvSpPr/>
          <p:nvPr/>
        </p:nvSpPr>
        <p:spPr>
          <a:xfrm rot="10800000">
            <a:off x="3779838" y="4941888"/>
            <a:ext cx="431800" cy="647700"/>
          </a:xfrm>
          <a:prstGeom prst="flowChartDelay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2055" name="Title 1"/>
          <p:cNvSpPr>
            <a:spLocks noGrp="1"/>
          </p:cNvSpPr>
          <p:nvPr>
            <p:ph type="title"/>
          </p:nvPr>
        </p:nvSpPr>
        <p:spPr>
          <a:xfrm>
            <a:off x="971550" y="260350"/>
            <a:ext cx="8101013" cy="8651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altLang="en-US" sz="3600" b="1" smtClean="0">
                <a:solidFill>
                  <a:schemeClr val="tx2"/>
                </a:solidFill>
              </a:rPr>
              <a:t>Centre for Learning and Study Support</a:t>
            </a:r>
            <a:r>
              <a:rPr lang="en-GB" altLang="en-US" sz="2200" smtClean="0">
                <a:solidFill>
                  <a:schemeClr val="tx2"/>
                </a:solidFill>
              </a:rPr>
              <a:t/>
            </a:r>
            <a:br>
              <a:rPr lang="en-GB" altLang="en-US" sz="2200" smtClean="0">
                <a:solidFill>
                  <a:schemeClr val="tx2"/>
                </a:solidFill>
              </a:rPr>
            </a:br>
            <a:r>
              <a:rPr lang="en-GB" altLang="en-US" sz="2000" i="1" smtClean="0">
                <a:solidFill>
                  <a:schemeClr val="tx2"/>
                </a:solidFill>
              </a:rPr>
              <a:t>Enhancing academic practice, writing development and professional skills</a:t>
            </a:r>
            <a:r>
              <a:rPr lang="en-GB" altLang="en-US" sz="2200" smtClean="0">
                <a:solidFill>
                  <a:schemeClr val="tx2"/>
                </a:solidFill>
              </a:rPr>
              <a:t/>
            </a:r>
            <a:br>
              <a:rPr lang="en-GB" altLang="en-US" sz="2200" smtClean="0">
                <a:solidFill>
                  <a:schemeClr val="tx2"/>
                </a:solidFill>
              </a:rPr>
            </a:br>
            <a:endParaRPr lang="en-GB" altLang="en-US" sz="2400" smtClean="0">
              <a:solidFill>
                <a:schemeClr val="tx2"/>
              </a:solidFill>
            </a:endParaRPr>
          </a:p>
        </p:txBody>
      </p:sp>
      <p:grpSp>
        <p:nvGrpSpPr>
          <p:cNvPr id="2056" name="Group 6"/>
          <p:cNvGrpSpPr>
            <a:grpSpLocks/>
          </p:cNvGrpSpPr>
          <p:nvPr/>
        </p:nvGrpSpPr>
        <p:grpSpPr bwMode="auto">
          <a:xfrm>
            <a:off x="0" y="0"/>
            <a:ext cx="944563" cy="6858000"/>
            <a:chOff x="0" y="0"/>
            <a:chExt cx="944317" cy="6858000"/>
          </a:xfrm>
        </p:grpSpPr>
        <p:pic>
          <p:nvPicPr>
            <p:cNvPr id="2069" name="Picture 4" descr="CLaSS Banner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44317" cy="2708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70" name="Picture 5" descr="CLaSS Banner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4501"/>
            <a:stretch>
              <a:fillRect/>
            </a:stretch>
          </p:blipFill>
          <p:spPr bwMode="auto">
            <a:xfrm>
              <a:off x="0" y="1484784"/>
              <a:ext cx="944317" cy="5373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57" name="Picture 5" descr="C:\Users\mryan\AppData\Local\Microsoft\Windows\Temporary Internet Files\Content.IE5\N4Q275UM\MP900443244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484313"/>
            <a:ext cx="1512888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20158" r="30974" b="8002"/>
          <a:stretch>
            <a:fillRect/>
          </a:stretch>
        </p:blipFill>
        <p:spPr bwMode="auto">
          <a:xfrm>
            <a:off x="4787900" y="3789363"/>
            <a:ext cx="1023938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2" descr="C:\Users\mryan\AppData\Local\Microsoft\Windows\Temporary Internet Files\Content.IE5\HIPSRK80\MP900439522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1557338"/>
            <a:ext cx="1871663" cy="187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0" name="TextBox 10"/>
          <p:cNvSpPr txBox="1">
            <a:spLocks noChangeArrowheads="1"/>
          </p:cNvSpPr>
          <p:nvPr/>
        </p:nvSpPr>
        <p:spPr bwMode="auto">
          <a:xfrm>
            <a:off x="1547813" y="1125538"/>
            <a:ext cx="26638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altLang="en-US">
                <a:solidFill>
                  <a:srgbClr val="1F497D"/>
                </a:solidFill>
              </a:rPr>
              <a:t>Tutorials and Drop-in</a:t>
            </a:r>
          </a:p>
        </p:txBody>
      </p:sp>
      <p:sp>
        <p:nvSpPr>
          <p:cNvPr id="2061" name="TextBox 11"/>
          <p:cNvSpPr txBox="1">
            <a:spLocks noChangeArrowheads="1"/>
          </p:cNvSpPr>
          <p:nvPr/>
        </p:nvSpPr>
        <p:spPr bwMode="auto">
          <a:xfrm>
            <a:off x="4932363" y="1125538"/>
            <a:ext cx="18716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altLang="en-US">
                <a:solidFill>
                  <a:srgbClr val="1F497D"/>
                </a:solidFill>
              </a:rPr>
              <a:t>Workshops</a:t>
            </a:r>
          </a:p>
        </p:txBody>
      </p:sp>
      <p:sp>
        <p:nvSpPr>
          <p:cNvPr id="2062" name="TextBox 12"/>
          <p:cNvSpPr txBox="1">
            <a:spLocks noChangeArrowheads="1"/>
          </p:cNvSpPr>
          <p:nvPr/>
        </p:nvSpPr>
        <p:spPr bwMode="auto">
          <a:xfrm>
            <a:off x="5940425" y="3860800"/>
            <a:ext cx="86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altLang="en-US">
                <a:solidFill>
                  <a:srgbClr val="1F497D"/>
                </a:solidFill>
              </a:rPr>
              <a:t>Guides</a:t>
            </a:r>
          </a:p>
        </p:txBody>
      </p:sp>
      <p:sp>
        <p:nvSpPr>
          <p:cNvPr id="2063" name="TextBox 12"/>
          <p:cNvSpPr txBox="1">
            <a:spLocks noChangeArrowheads="1"/>
          </p:cNvSpPr>
          <p:nvPr/>
        </p:nvSpPr>
        <p:spPr bwMode="auto">
          <a:xfrm>
            <a:off x="1116013" y="3673475"/>
            <a:ext cx="2808287" cy="2793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en-US" sz="1200" dirty="0">
                <a:solidFill>
                  <a:srgbClr val="1F497D"/>
                </a:solidFill>
              </a:rPr>
              <a:t>Book a 30 minute one-to-one appointment to discuss any aspect of your study or work: visit the Library “What’s on?” page to book.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GB" altLang="en-US" sz="900" dirty="0">
              <a:solidFill>
                <a:srgbClr val="1F497D"/>
              </a:solidFill>
            </a:endParaRPr>
          </a:p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en-US" sz="1200" dirty="0">
                <a:solidFill>
                  <a:srgbClr val="1F497D"/>
                </a:solidFill>
              </a:rPr>
              <a:t>Just a quick question? Drop in every </a:t>
            </a:r>
            <a:r>
              <a:rPr lang="en-GB" altLang="en-US" sz="1200" b="1" dirty="0" smtClean="0">
                <a:solidFill>
                  <a:srgbClr val="1F497D"/>
                </a:solidFill>
              </a:rPr>
              <a:t>Monday, Wednesday, Friday 2-3pm or Tuesday, Thursday 5-6pm </a:t>
            </a:r>
            <a:r>
              <a:rPr lang="en-GB" altLang="en-US" sz="1200" b="1" dirty="0">
                <a:solidFill>
                  <a:srgbClr val="1F497D"/>
                </a:solidFill>
              </a:rPr>
              <a:t>in the LDZ Kimberlin </a:t>
            </a:r>
            <a:r>
              <a:rPr lang="en-GB" altLang="en-US" sz="1200" b="1" dirty="0" smtClean="0">
                <a:solidFill>
                  <a:srgbClr val="1F497D"/>
                </a:solidFill>
              </a:rPr>
              <a:t>library </a:t>
            </a:r>
            <a:r>
              <a:rPr lang="en-GB" altLang="en-US" sz="1200" dirty="0">
                <a:solidFill>
                  <a:srgbClr val="1F497D"/>
                </a:solidFill>
              </a:rPr>
              <a:t>where CLaSS will be waiting to answer your question!</a:t>
            </a:r>
          </a:p>
        </p:txBody>
      </p:sp>
      <p:sp>
        <p:nvSpPr>
          <p:cNvPr id="2064" name="TextBox 13"/>
          <p:cNvSpPr txBox="1">
            <a:spLocks noChangeArrowheads="1"/>
          </p:cNvSpPr>
          <p:nvPr/>
        </p:nvSpPr>
        <p:spPr bwMode="auto">
          <a:xfrm>
            <a:off x="4427538" y="1557338"/>
            <a:ext cx="273685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en-US" sz="1200" dirty="0">
                <a:solidFill>
                  <a:srgbClr val="1F497D"/>
                </a:solidFill>
              </a:rPr>
              <a:t>Workshops run </a:t>
            </a:r>
            <a:r>
              <a:rPr lang="en-GB" altLang="en-US" sz="1200" dirty="0" smtClean="0">
                <a:solidFill>
                  <a:srgbClr val="1F497D"/>
                </a:solidFill>
              </a:rPr>
              <a:t>regularly: </a:t>
            </a:r>
            <a:r>
              <a:rPr lang="en-GB" altLang="en-US" sz="1200" dirty="0">
                <a:solidFill>
                  <a:srgbClr val="1F497D"/>
                </a:solidFill>
              </a:rPr>
              <a:t>Keep an eye out on blackboard and </a:t>
            </a:r>
            <a:r>
              <a:rPr lang="en-GB" altLang="en-US" sz="1200" dirty="0" err="1">
                <a:solidFill>
                  <a:srgbClr val="1F497D"/>
                </a:solidFill>
              </a:rPr>
              <a:t>MyDMU</a:t>
            </a:r>
            <a:r>
              <a:rPr lang="en-GB" altLang="en-US" sz="1200" dirty="0">
                <a:solidFill>
                  <a:srgbClr val="1F497D"/>
                </a:solidFill>
              </a:rPr>
              <a:t> to see our upcoming sessions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GB" altLang="en-US" sz="800" dirty="0">
              <a:solidFill>
                <a:srgbClr val="1F497D"/>
              </a:solidFill>
            </a:endParaRPr>
          </a:p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en-US" sz="1200" dirty="0">
                <a:solidFill>
                  <a:srgbClr val="1F497D"/>
                </a:solidFill>
              </a:rPr>
              <a:t>To sign up go the library what’s on page: </a:t>
            </a:r>
            <a:r>
              <a:rPr lang="en-GB" altLang="en-US" sz="1200" dirty="0">
                <a:solidFill>
                  <a:srgbClr val="1F497D"/>
                </a:solidFill>
                <a:hlinkClick r:id="rId7"/>
              </a:rPr>
              <a:t>www.library.dmu.ac.uk/Home/Calendar</a:t>
            </a:r>
            <a:r>
              <a:rPr lang="en-GB" altLang="en-US" sz="1200" dirty="0">
                <a:solidFill>
                  <a:srgbClr val="1F497D"/>
                </a:solidFill>
              </a:rPr>
              <a:t>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GB" altLang="en-US" sz="1200" dirty="0">
              <a:solidFill>
                <a:srgbClr val="1F497D"/>
              </a:solidFill>
            </a:endParaRPr>
          </a:p>
        </p:txBody>
      </p:sp>
      <p:sp>
        <p:nvSpPr>
          <p:cNvPr id="2065" name="TextBox 14"/>
          <p:cNvSpPr txBox="1">
            <a:spLocks noChangeArrowheads="1"/>
          </p:cNvSpPr>
          <p:nvPr/>
        </p:nvSpPr>
        <p:spPr bwMode="auto">
          <a:xfrm>
            <a:off x="5867400" y="4221163"/>
            <a:ext cx="2736850" cy="89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en-US" sz="1200" dirty="0" smtClean="0">
                <a:solidFill>
                  <a:srgbClr val="1F497D"/>
                </a:solidFill>
              </a:rPr>
              <a:t>HEAT, “Focus On” and more…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en-US" sz="1200" dirty="0" smtClean="0">
                <a:solidFill>
                  <a:srgbClr val="1F497D"/>
                </a:solidFill>
              </a:rPr>
              <a:t>To </a:t>
            </a:r>
            <a:r>
              <a:rPr lang="en-GB" altLang="en-US" sz="1200" dirty="0">
                <a:solidFill>
                  <a:srgbClr val="1F497D"/>
                </a:solidFill>
              </a:rPr>
              <a:t>view our online resources go to: </a:t>
            </a:r>
            <a:r>
              <a:rPr lang="en-GB" altLang="en-US" sz="1200" dirty="0">
                <a:solidFill>
                  <a:srgbClr val="1F497D"/>
                </a:solidFill>
                <a:hlinkClick r:id="rId8"/>
              </a:rPr>
              <a:t>www.library.dmu.ac.uk/link/CLASS</a:t>
            </a:r>
            <a:r>
              <a:rPr lang="en-GB" altLang="en-US" sz="1200" dirty="0">
                <a:solidFill>
                  <a:srgbClr val="1F497D"/>
                </a:solidFill>
              </a:rPr>
              <a:t> 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211638" y="5805488"/>
            <a:ext cx="4824412" cy="863600"/>
          </a:xfrm>
          <a:prstGeom prst="roundRect">
            <a:avLst>
              <a:gd name="adj" fmla="val 4402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23" name="Flowchart: Delay 22"/>
          <p:cNvSpPr/>
          <p:nvPr/>
        </p:nvSpPr>
        <p:spPr>
          <a:xfrm rot="16200000">
            <a:off x="7056438" y="5265738"/>
            <a:ext cx="431800" cy="647700"/>
          </a:xfrm>
          <a:prstGeom prst="flowChartDelay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2068" name="TextBox 23"/>
          <p:cNvSpPr txBox="1">
            <a:spLocks noChangeArrowheads="1"/>
          </p:cNvSpPr>
          <p:nvPr/>
        </p:nvSpPr>
        <p:spPr bwMode="auto">
          <a:xfrm>
            <a:off x="4284663" y="5876925"/>
            <a:ext cx="4608512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en-US" sz="1400" b="1">
                <a:solidFill>
                  <a:srgbClr val="1F497D"/>
                </a:solidFill>
              </a:rPr>
              <a:t>To help fit the pieces of your study together visit: </a:t>
            </a:r>
            <a:r>
              <a:rPr lang="en-GB" altLang="en-US" sz="1400" b="1">
                <a:solidFill>
                  <a:srgbClr val="1F497D"/>
                </a:solidFill>
                <a:hlinkClick r:id="rId8"/>
              </a:rPr>
              <a:t>www.library.dmu.ac.uk/link/CLASS</a:t>
            </a:r>
            <a:r>
              <a:rPr lang="en-GB" altLang="en-US" sz="1400" b="1">
                <a:solidFill>
                  <a:srgbClr val="1F497D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3954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C:\Users\mryan\AppData\Local\Microsoft\Windows\Temporary Internet Files\Content.IE5\IPBTC5F0\MP900341991[1].jp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lum bright="20000"/>
          </a:blip>
          <a:srcRect/>
          <a:stretch>
            <a:fillRect/>
          </a:stretch>
        </p:blipFill>
        <p:spPr bwMode="auto">
          <a:xfrm>
            <a:off x="5004048" y="3143248"/>
            <a:ext cx="4058187" cy="2894840"/>
          </a:xfrm>
          <a:prstGeom prst="rect">
            <a:avLst/>
          </a:prstGeom>
          <a:noFill/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71514" y="116632"/>
            <a:ext cx="7772400" cy="96202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lang="en-GB" dirty="0" smtClean="0">
                <a:solidFill>
                  <a:srgbClr val="002060"/>
                </a:solidFill>
                <a:latin typeface="Calibri" pitchFamily="34" charset="0"/>
              </a:rPr>
              <a:t>What makes a good report</a:t>
            </a:r>
            <a:r>
              <a:rPr lang="en-GB" dirty="0">
                <a:solidFill>
                  <a:srgbClr val="002060"/>
                </a:solidFill>
                <a:latin typeface="Calibri" pitchFamily="34" charset="0"/>
              </a:rPr>
              <a:t>?</a:t>
            </a:r>
            <a:r>
              <a:rPr lang="en-GB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412776"/>
            <a:ext cx="8568952" cy="5256584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GB" altLang="en-US" sz="2800" dirty="0" smtClean="0">
                <a:solidFill>
                  <a:srgbClr val="002060"/>
                </a:solidFill>
                <a:latin typeface="Calibri" pitchFamily="34" charset="0"/>
              </a:rPr>
              <a:t>Provides information in a </a:t>
            </a:r>
            <a:r>
              <a:rPr lang="en-GB" altLang="en-US" b="1" dirty="0" smtClean="0">
                <a:solidFill>
                  <a:srgbClr val="002060"/>
                </a:solidFill>
                <a:latin typeface="Calibri" pitchFamily="34" charset="0"/>
              </a:rPr>
              <a:t>clear and concise </a:t>
            </a:r>
            <a:r>
              <a:rPr lang="en-GB" altLang="en-US" sz="2800" dirty="0" smtClean="0">
                <a:solidFill>
                  <a:srgbClr val="002060"/>
                </a:solidFill>
                <a:latin typeface="Calibri" pitchFamily="34" charset="0"/>
              </a:rPr>
              <a:t>form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 smtClean="0">
                <a:solidFill>
                  <a:srgbClr val="002060"/>
                </a:solidFill>
                <a:latin typeface="Calibri" pitchFamily="34" charset="0"/>
              </a:rPr>
              <a:t>Is clearly </a:t>
            </a:r>
            <a:r>
              <a:rPr lang="en-GB" altLang="en-US" b="1" dirty="0" smtClean="0">
                <a:solidFill>
                  <a:srgbClr val="002060"/>
                </a:solidFill>
                <a:latin typeface="Calibri" pitchFamily="34" charset="0"/>
              </a:rPr>
              <a:t>structured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 smtClean="0">
                <a:solidFill>
                  <a:srgbClr val="002060"/>
                </a:solidFill>
                <a:latin typeface="Calibri" pitchFamily="34" charset="0"/>
              </a:rPr>
              <a:t>Presents your </a:t>
            </a:r>
            <a:r>
              <a:rPr lang="en-GB" altLang="en-US" b="1" dirty="0" smtClean="0">
                <a:solidFill>
                  <a:srgbClr val="002060"/>
                </a:solidFill>
                <a:latin typeface="Calibri" pitchFamily="34" charset="0"/>
              </a:rPr>
              <a:t>analysis </a:t>
            </a:r>
            <a:r>
              <a:rPr lang="en-GB" altLang="en-US" sz="2800" dirty="0" smtClean="0">
                <a:solidFill>
                  <a:srgbClr val="002060"/>
                </a:solidFill>
                <a:latin typeface="Calibri" pitchFamily="34" charset="0"/>
              </a:rPr>
              <a:t>of the situation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400" dirty="0" smtClean="0">
                <a:solidFill>
                  <a:srgbClr val="002060"/>
                </a:solidFill>
                <a:latin typeface="Calibri" pitchFamily="34" charset="0"/>
              </a:rPr>
              <a:t>Evidence (referenced)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400" dirty="0" smtClean="0">
                <a:solidFill>
                  <a:srgbClr val="002060"/>
                </a:solidFill>
                <a:latin typeface="Calibri" pitchFamily="34" charset="0"/>
              </a:rPr>
              <a:t>Limitations and strengths 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en-GB" altLang="en-US" sz="2400" dirty="0" smtClean="0">
                <a:solidFill>
                  <a:srgbClr val="002060"/>
                </a:solidFill>
                <a:latin typeface="Calibri" pitchFamily="34" charset="0"/>
              </a:rPr>
              <a:t>of evidence</a:t>
            </a:r>
          </a:p>
          <a:p>
            <a:pPr marL="514350" indent="-4572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800" dirty="0" smtClean="0">
                <a:solidFill>
                  <a:srgbClr val="002060"/>
                </a:solidFill>
                <a:latin typeface="Calibri" pitchFamily="34" charset="0"/>
              </a:rPr>
              <a:t>Provides </a:t>
            </a:r>
          </a:p>
          <a:p>
            <a:pPr marL="57150" indent="0" eaLnBrk="1" hangingPunct="1">
              <a:lnSpc>
                <a:spcPct val="90000"/>
              </a:lnSpc>
              <a:buNone/>
            </a:pPr>
            <a:r>
              <a:rPr lang="en-GB" altLang="en-US" b="1" dirty="0" smtClean="0">
                <a:solidFill>
                  <a:srgbClr val="002060"/>
                </a:solidFill>
                <a:latin typeface="Calibri" pitchFamily="34" charset="0"/>
              </a:rPr>
              <a:t>Recommendations/</a:t>
            </a:r>
          </a:p>
          <a:p>
            <a:pPr marL="57150" indent="0" eaLnBrk="1" hangingPunct="1">
              <a:lnSpc>
                <a:spcPct val="90000"/>
              </a:lnSpc>
              <a:buNone/>
            </a:pPr>
            <a:r>
              <a:rPr lang="en-GB" altLang="en-US" b="1" dirty="0" smtClean="0">
                <a:solidFill>
                  <a:srgbClr val="002060"/>
                </a:solidFill>
                <a:latin typeface="Calibri" pitchFamily="34" charset="0"/>
              </a:rPr>
              <a:t>conclusions </a:t>
            </a:r>
          </a:p>
          <a:p>
            <a:pPr marL="57150" indent="0" eaLnBrk="1" hangingPunct="1">
              <a:lnSpc>
                <a:spcPct val="90000"/>
              </a:lnSpc>
              <a:buNone/>
            </a:pPr>
            <a:r>
              <a:rPr lang="en-GB" altLang="en-US" sz="2800" dirty="0">
                <a:solidFill>
                  <a:srgbClr val="002060"/>
                </a:solidFill>
                <a:latin typeface="Calibri" pitchFamily="34" charset="0"/>
              </a:rPr>
              <a:t>b</a:t>
            </a:r>
            <a:r>
              <a:rPr lang="en-GB" altLang="en-US" sz="2800" dirty="0" smtClean="0">
                <a:solidFill>
                  <a:srgbClr val="002060"/>
                </a:solidFill>
                <a:latin typeface="Calibri" pitchFamily="34" charset="0"/>
              </a:rPr>
              <a:t>ased on analysis of </a:t>
            </a:r>
          </a:p>
          <a:p>
            <a:pPr marL="57150" indent="0" eaLnBrk="1" hangingPunct="1">
              <a:lnSpc>
                <a:spcPct val="90000"/>
              </a:lnSpc>
              <a:buNone/>
            </a:pPr>
            <a:r>
              <a:rPr lang="en-GB" altLang="en-US" sz="2800" dirty="0" smtClean="0">
                <a:solidFill>
                  <a:srgbClr val="002060"/>
                </a:solidFill>
                <a:latin typeface="Calibri" pitchFamily="34" charset="0"/>
              </a:rPr>
              <a:t>evidence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GB" altLang="en-US" sz="2400" dirty="0" smtClean="0">
              <a:solidFill>
                <a:srgbClr val="002060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GB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537677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" dur="500" fill="hold"/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500" fill="hold"/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500" fill="hold"/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7" dur="500" fill="hold"/>
                                        <p:tgtEl>
                                          <p:spTgt spid="7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7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7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7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7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7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7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7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GB" dirty="0" smtClean="0"/>
              <a:t>The Structure of Your Report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5629907" y="1124744"/>
            <a:ext cx="3384376" cy="8309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GB" sz="2400" dirty="0" smtClean="0"/>
          </a:p>
          <a:p>
            <a:r>
              <a:rPr lang="en-GB" sz="2400" dirty="0" smtClean="0"/>
              <a:t>Your report template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24128" y="2060848"/>
            <a:ext cx="3333750" cy="4743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ounded Rectangle 4"/>
          <p:cNvSpPr/>
          <p:nvPr/>
        </p:nvSpPr>
        <p:spPr>
          <a:xfrm>
            <a:off x="251520" y="2996952"/>
            <a:ext cx="5184576" cy="266429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“Reports are typically written for your boss who has </a:t>
            </a:r>
            <a:r>
              <a:rPr lang="en-GB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neither the time nor interest to read the report thoroughly.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This being the case you need to create your report such that it makes its points in </a:t>
            </a:r>
            <a:r>
              <a:rPr lang="en-GB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as fast and clear a manner as possible</a:t>
            </a:r>
            <a:r>
              <a:rPr lang="en-GB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.  Reports need to be written for random access and speed of reading.”</a:t>
            </a:r>
            <a:endParaRPr lang="en-GB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59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Critical analysis in reports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  <a:t>Highlight</a:t>
            </a:r>
            <a:r>
              <a:rPr lang="en-GB" b="1" dirty="0" smtClean="0">
                <a:solidFill>
                  <a:schemeClr val="accent5"/>
                </a:solidFill>
              </a:rPr>
              <a:t> </a:t>
            </a:r>
            <a:r>
              <a:rPr lang="en-GB" dirty="0" smtClean="0"/>
              <a:t>different perspectives on your topic E.g. for your social impact study, include ‘personal, national and global</a:t>
            </a:r>
            <a:r>
              <a:rPr lang="en-GB" dirty="0"/>
              <a:t> </a:t>
            </a:r>
            <a:r>
              <a:rPr lang="en-GB" dirty="0" smtClean="0"/>
              <a:t>implications of the use of technology’ </a:t>
            </a:r>
          </a:p>
          <a:p>
            <a: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  <a:t>Compare different sources </a:t>
            </a:r>
            <a:r>
              <a:rPr lang="en-GB" dirty="0" smtClean="0"/>
              <a:t>and </a:t>
            </a:r>
            <a:r>
              <a:rPr lang="en-GB" dirty="0"/>
              <a:t>explain differences (if any)</a:t>
            </a:r>
          </a:p>
          <a:p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>Evaluate</a:t>
            </a:r>
            <a:r>
              <a:rPr lang="en-GB" dirty="0"/>
              <a:t> the implications of your findings (for the stakeholders, </a:t>
            </a:r>
            <a:r>
              <a:rPr lang="en-GB" dirty="0" smtClean="0"/>
              <a:t>research, </a:t>
            </a:r>
            <a:r>
              <a:rPr lang="en-GB" dirty="0"/>
              <a:t>practice etc.).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388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Present Data in Tables and </a:t>
            </a:r>
            <a:r>
              <a:rPr lang="en-GB" dirty="0" smtClean="0"/>
              <a:t>Figures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5257800"/>
          </a:xfrm>
        </p:spPr>
        <p:txBody>
          <a:bodyPr/>
          <a:lstStyle/>
          <a:p>
            <a:r>
              <a:rPr lang="en-GB" b="1" dirty="0"/>
              <a:t>Label</a:t>
            </a:r>
            <a:r>
              <a:rPr lang="en-GB" dirty="0"/>
              <a:t> clearly </a:t>
            </a:r>
            <a:r>
              <a:rPr lang="en-GB" dirty="0" smtClean="0"/>
              <a:t>any figures </a:t>
            </a:r>
            <a:r>
              <a:rPr lang="en-GB" dirty="0"/>
              <a:t>(graphs, illustrations, maps etc.) </a:t>
            </a:r>
            <a:r>
              <a:rPr lang="en-GB" dirty="0" smtClean="0"/>
              <a:t>and/or tables and </a:t>
            </a:r>
            <a:r>
              <a:rPr lang="en-GB" dirty="0"/>
              <a:t>cite the source. </a:t>
            </a:r>
          </a:p>
          <a:p>
            <a:r>
              <a:rPr lang="en-GB" dirty="0" smtClean="0"/>
              <a:t>These </a:t>
            </a:r>
            <a:r>
              <a:rPr lang="en-GB" dirty="0"/>
              <a:t>graphics should relate to the text of your report: </a:t>
            </a:r>
          </a:p>
          <a:p>
            <a:pPr lvl="1"/>
            <a:r>
              <a:rPr lang="en-GB" sz="2400" dirty="0"/>
              <a:t>For example: </a:t>
            </a:r>
            <a:r>
              <a:rPr lang="en-GB" sz="2400" i="1" dirty="0"/>
              <a:t>Figure 1 shows that the population of Bandung has increased dramatically since 1890</a:t>
            </a:r>
            <a:r>
              <a:rPr lang="en-GB" sz="2400" dirty="0"/>
              <a:t>, or </a:t>
            </a:r>
          </a:p>
          <a:p>
            <a:pPr lvl="1"/>
            <a:r>
              <a:rPr lang="en-GB" sz="2400" i="1" dirty="0"/>
              <a:t>The population of Bandung has increased dramatically since 1890 (see Figure 1).</a:t>
            </a:r>
            <a:r>
              <a:rPr lang="en-GB" sz="2400" dirty="0"/>
              <a:t> </a:t>
            </a:r>
            <a:endParaRPr lang="en-GB" dirty="0" smtClean="0"/>
          </a:p>
          <a:p>
            <a:endParaRPr lang="en-GB" sz="600" dirty="0"/>
          </a:p>
          <a:p>
            <a:endParaRPr lang="en-GB" sz="600" dirty="0"/>
          </a:p>
        </p:txBody>
      </p:sp>
    </p:spTree>
    <p:extLst>
      <p:ext uri="{BB962C8B-B14F-4D97-AF65-F5344CB8AC3E}">
        <p14:creationId xmlns:p14="http://schemas.microsoft.com/office/powerpoint/2010/main" val="227245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136108" y="188640"/>
            <a:ext cx="6965245" cy="955234"/>
          </a:xfrm>
        </p:spPr>
        <p:txBody>
          <a:bodyPr>
            <a:normAutofit/>
          </a:bodyPr>
          <a:lstStyle/>
          <a:p>
            <a:r>
              <a:rPr lang="en-GB" sz="2400" dirty="0" smtClean="0"/>
              <a:t>Sample Figure (</a:t>
            </a:r>
            <a:r>
              <a:rPr lang="en-GB" sz="2400" dirty="0" err="1" smtClean="0"/>
              <a:t>HarperAdams</a:t>
            </a:r>
            <a:r>
              <a:rPr lang="en-GB" sz="2400" dirty="0" smtClean="0"/>
              <a:t> University 2015)</a:t>
            </a:r>
            <a:endParaRPr lang="en-GB" sz="2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96752"/>
            <a:ext cx="8496944" cy="4483784"/>
          </a:xfrm>
        </p:spPr>
      </p:pic>
      <p:sp>
        <p:nvSpPr>
          <p:cNvPr id="10" name="TextBox 9"/>
          <p:cNvSpPr txBox="1"/>
          <p:nvPr/>
        </p:nvSpPr>
        <p:spPr>
          <a:xfrm>
            <a:off x="1136108" y="5795972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>Figure 1 </a:t>
            </a:r>
            <a:r>
              <a:rPr lang="en-GB" b="1" i="1" dirty="0">
                <a:solidFill>
                  <a:schemeClr val="accent5">
                    <a:lumMod val="75000"/>
                  </a:schemeClr>
                </a:solidFill>
              </a:rPr>
              <a:t>Relationship between Mauna Loa Annual Mean CO2 (ppm) and Arctic Sea Ice Annual Minimum (km2) </a:t>
            </a:r>
            <a: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  <a:t>(Adapted </a:t>
            </a:r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>from NOAA </a:t>
            </a:r>
            <a: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  <a:t>ESRL 2012</a:t>
            </a:r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99791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993300"/>
                </a:solidFill>
              </a:rPr>
              <a:t>Appendix/</a:t>
            </a:r>
            <a:r>
              <a:rPr lang="en-GB" dirty="0" err="1" smtClean="0">
                <a:solidFill>
                  <a:srgbClr val="993300"/>
                </a:solidFill>
              </a:rPr>
              <a:t>ces</a:t>
            </a:r>
            <a:endParaRPr lang="en-GB" dirty="0">
              <a:solidFill>
                <a:srgbClr val="99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52578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GB" dirty="0"/>
              <a:t>Appendices contain material which is relevant to the report, but would otherwise disrupt its flow, if contained in the main body</a:t>
            </a:r>
            <a:r>
              <a:rPr lang="en-GB" dirty="0" smtClean="0"/>
              <a:t>.</a:t>
            </a:r>
          </a:p>
          <a:p>
            <a:endParaRPr lang="en-GB" sz="600" dirty="0"/>
          </a:p>
          <a:p>
            <a:r>
              <a:rPr lang="en-GB" dirty="0"/>
              <a:t>Appendices may contain, for example, raw data and calculations, interview questions, a glossary of terms, or other information readers may require</a:t>
            </a:r>
            <a:r>
              <a:rPr lang="en-GB" dirty="0" smtClean="0"/>
              <a:t>.</a:t>
            </a:r>
          </a:p>
          <a:p>
            <a:endParaRPr lang="en-GB" sz="600" dirty="0"/>
          </a:p>
          <a:p>
            <a:r>
              <a:rPr lang="en-GB" dirty="0"/>
              <a:t>If there is more than one section, give each appendix a label </a:t>
            </a:r>
            <a:r>
              <a:rPr lang="en-GB" dirty="0" smtClean="0"/>
              <a:t>(Appendix </a:t>
            </a:r>
            <a:r>
              <a:rPr lang="en-GB" dirty="0"/>
              <a:t>A) and title the section </a:t>
            </a:r>
            <a:r>
              <a:rPr lang="en-GB" b="1" dirty="0">
                <a:solidFill>
                  <a:srgbClr val="008EAA"/>
                </a:solidFill>
              </a:rPr>
              <a:t>Appendices</a:t>
            </a:r>
            <a:r>
              <a:rPr lang="en-GB" dirty="0"/>
              <a:t>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308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Objectivity in reports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When </a:t>
            </a:r>
            <a:r>
              <a:rPr lang="en-GB" b="1" dirty="0" smtClean="0"/>
              <a:t>writing a report</a:t>
            </a:r>
            <a:r>
              <a:rPr lang="en-GB" dirty="0" smtClean="0"/>
              <a:t>, </a:t>
            </a:r>
            <a:r>
              <a:rPr lang="en-GB" dirty="0"/>
              <a:t>consider the following elements</a:t>
            </a:r>
            <a:r>
              <a:rPr lang="en-GB" dirty="0" smtClean="0"/>
              <a:t>:</a:t>
            </a:r>
            <a:endParaRPr lang="en-GB" sz="1300" dirty="0" smtClean="0"/>
          </a:p>
          <a:p>
            <a:pPr marL="0" indent="0">
              <a:buNone/>
            </a:pPr>
            <a:r>
              <a:rPr lang="en-GB" sz="1300" dirty="0" smtClean="0"/>
              <a:t> </a:t>
            </a:r>
            <a:endParaRPr lang="en-GB" sz="1300" dirty="0"/>
          </a:p>
          <a:p>
            <a:r>
              <a:rPr lang="en-GB" dirty="0"/>
              <a:t>Your </a:t>
            </a:r>
            <a:r>
              <a:rPr lang="en-GB" b="1" dirty="0" smtClean="0">
                <a:solidFill>
                  <a:srgbClr val="008EAA"/>
                </a:solidFill>
              </a:rPr>
              <a:t>audience </a:t>
            </a:r>
          </a:p>
          <a:p>
            <a:endParaRPr lang="en-GB" sz="700" b="1" dirty="0">
              <a:solidFill>
                <a:srgbClr val="008EAA"/>
              </a:solidFill>
            </a:endParaRPr>
          </a:p>
          <a:p>
            <a:endParaRPr lang="en-GB" sz="700" dirty="0"/>
          </a:p>
          <a:p>
            <a:r>
              <a:rPr lang="en-GB" b="1" dirty="0">
                <a:solidFill>
                  <a:schemeClr val="accent5"/>
                </a:solidFill>
              </a:rPr>
              <a:t>Objectivity</a:t>
            </a:r>
            <a:r>
              <a:rPr lang="en-GB" dirty="0"/>
              <a:t> of voice: write in the third person or using the passive voice as in the following example: </a:t>
            </a:r>
            <a:endParaRPr lang="en-GB" dirty="0" smtClean="0"/>
          </a:p>
          <a:p>
            <a:endParaRPr lang="en-GB" sz="700" dirty="0"/>
          </a:p>
          <a:p>
            <a:pPr marL="800100" lvl="2" indent="0">
              <a:buNone/>
            </a:pPr>
            <a:r>
              <a:rPr lang="en-GB" dirty="0">
                <a:solidFill>
                  <a:srgbClr val="008EAA"/>
                </a:solidFill>
              </a:rPr>
              <a:t>‘A series of experiments was conducted.’ </a:t>
            </a:r>
          </a:p>
          <a:p>
            <a:pPr marL="800100" lvl="2" indent="0">
              <a:buNone/>
            </a:pPr>
            <a:r>
              <a:rPr lang="en-GB" b="1" dirty="0" smtClean="0"/>
              <a:t>Not: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993300"/>
                </a:solidFill>
              </a:rPr>
              <a:t>‘</a:t>
            </a:r>
            <a:r>
              <a:rPr lang="en-GB" dirty="0">
                <a:solidFill>
                  <a:srgbClr val="993300"/>
                </a:solidFill>
              </a:rPr>
              <a:t>I conducted a series of experiments</a:t>
            </a:r>
            <a:r>
              <a:rPr lang="en-GB" dirty="0" smtClean="0">
                <a:solidFill>
                  <a:srgbClr val="993300"/>
                </a:solidFill>
              </a:rPr>
              <a:t>.’</a:t>
            </a:r>
          </a:p>
          <a:p>
            <a:pPr marL="800100" lvl="2" indent="0">
              <a:buNone/>
            </a:pPr>
            <a:endParaRPr lang="en-GB" sz="1300" dirty="0">
              <a:solidFill>
                <a:srgbClr val="993300"/>
              </a:solidFill>
            </a:endParaRPr>
          </a:p>
          <a:p>
            <a:r>
              <a:rPr lang="en-GB" dirty="0"/>
              <a:t>Avoid giving personal opinions, </a:t>
            </a:r>
            <a:r>
              <a:rPr lang="en-GB" dirty="0" smtClean="0"/>
              <a:t>or </a:t>
            </a:r>
            <a:r>
              <a:rPr lang="en-GB" dirty="0"/>
              <a:t>unnecessary detail.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441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COLORS" val="0"/>
  <p:tag name="MULTIRESPDIVISOR" val="1"/>
  <p:tag name="INCORRECTPOINTVALUE" val="0"/>
  <p:tag name="AUTOADJUSTPARTRANGE" val="True"/>
  <p:tag name="FIBNUMRESULTS" val="5"/>
  <p:tag name="PRRESPONSE2" val="9"/>
  <p:tag name="PRRESPONSE6" val="5"/>
  <p:tag name="PRRESPONSE10" val="1"/>
  <p:tag name="POWERPOINTVERSION" val="12.0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722948"/>
  <p:tag name="USESCHEMECOLORS" val="True"/>
  <p:tag name="GRIDROTATIONINTERVAL" val="2"/>
  <p:tag name="POLLINGCYCLE" val="2"/>
  <p:tag name="INCLUDEPPT" val="True"/>
  <p:tag name="REALTIMEBACKUPPATH" val="(None)"/>
  <p:tag name="FIBDISPLAYRESULTS" val="True"/>
  <p:tag name="PRRESPONSE3" val="8"/>
  <p:tag name="PRRESPONSE8" val="3"/>
  <p:tag name="TPVERSION" val="2008"/>
  <p:tag name="ANSWERNOWSTYLE" val="-1"/>
  <p:tag name="COUNTDOWNSECONDS" val="10"/>
  <p:tag name="AUTOADVANCE" val="False"/>
  <p:tag name="SKIPREMAININGRACESLIDES" val="True"/>
  <p:tag name="BUBBLEGROUPING" val="3"/>
  <p:tag name="CUSTOMCELLBACKCOLOR3" val="-268652"/>
  <p:tag name="AUTOSIZEGRID" val="True"/>
  <p:tag name="RESETCHARTS" val="True"/>
  <p:tag name="REALTIMEBACKUP" val="False"/>
  <p:tag name="FIBINCLUDEOTHER" val="True"/>
  <p:tag name="PRRESPONSE5" val="6"/>
  <p:tag name="ALWAYSOPENPOLL" val="False"/>
  <p:tag name="ANSWERNOWTEXT" val="Answer Now"/>
  <p:tag name="BACKUPSESSIONS" val="True"/>
  <p:tag name="RACEENDPOINTS" val="100"/>
  <p:tag name="DEFAULTNUMTEAMS" val="5"/>
  <p:tag name="DISPLAYDEVICENUMBER" val="True"/>
  <p:tag name="CHARTLABELS" val="1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GRIDOPACITY" val="90"/>
  <p:tag name="ALLOWUSERFEEDBACK" val="True"/>
  <p:tag name="FIBDISPLAYKEYWORDS" val="True"/>
  <p:tag name="SHOWBARVISIBLE" val="True"/>
  <p:tag name="NUMRESPONSES" val="1"/>
  <p:tag name="MAXRESPONDERS" val="5"/>
  <p:tag name="GRIDPOSITION" val="1"/>
  <p:tag name="CHARTSCALE" val="True"/>
  <p:tag name="PRRESPONSE9" val="2"/>
  <p:tag name="CHARTVALUEFORMAT" val="0%"/>
  <p:tag name="CUSTOMCELLBACKCOLOR2" val="-13395457"/>
  <p:tag name="CORRECTPOINTVALUE" val="1"/>
  <p:tag name="USESECONDARYMONITOR" val="True"/>
  <p:tag name="PARTICIPANTSINLEADERBOARD" val="5"/>
  <p:tag name="INCLUDENONRESPONDERS" val="False"/>
  <p:tag name="SAVECSVWITHSESSION" val="False"/>
  <p:tag name="DISPLAYNAME" val="True"/>
  <p:tag name="PRRESPONSE7" val="4"/>
  <p:tag name="GRIDFONTSIZE" val="12"/>
  <p:tag name="STDCHART" val="1"/>
  <p:tag name="RESPTABLESTYLE" val="-1"/>
  <p:tag name="CUSTOMCELLBACKCOLOR1" val="-657956"/>
  <p:tag name="PRRESPONSE4" val="7"/>
  <p:tag name="ADVANCEDSETTINGSVIEW" val="False"/>
  <p:tag name="DELIMITERS" val="3.1"/>
  <p:tag name="TPFULLVERSION" val="4.3.2.117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7297</TotalTime>
  <Words>1576</Words>
  <Application>Microsoft Office PowerPoint</Application>
  <PresentationFormat>On-screen Show (4:3)</PresentationFormat>
  <Paragraphs>203</Paragraphs>
  <Slides>27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Report Writing and Reflective Writing</vt:lpstr>
      <vt:lpstr>Session Plan</vt:lpstr>
      <vt:lpstr>What makes a good report? </vt:lpstr>
      <vt:lpstr>The Structure of Your Report</vt:lpstr>
      <vt:lpstr>Critical analysis in reports</vt:lpstr>
      <vt:lpstr>Present Data in Tables and Figures</vt:lpstr>
      <vt:lpstr>Sample Figure (HarperAdams University 2015)</vt:lpstr>
      <vt:lpstr>Appendix/ces</vt:lpstr>
      <vt:lpstr>Objectivity in reports</vt:lpstr>
      <vt:lpstr>Activity</vt:lpstr>
      <vt:lpstr>Sample solution</vt:lpstr>
      <vt:lpstr>Sample solution</vt:lpstr>
      <vt:lpstr>PowerPoint Presentation</vt:lpstr>
      <vt:lpstr>Differences</vt:lpstr>
      <vt:lpstr>Objective or reflective?</vt:lpstr>
      <vt:lpstr>Critical Review</vt:lpstr>
      <vt:lpstr>What is reflection?</vt:lpstr>
      <vt:lpstr>Reflection Requires You To:</vt:lpstr>
      <vt:lpstr>PowerPoint Presentation</vt:lpstr>
      <vt:lpstr>Elements of Critical Reflection</vt:lpstr>
      <vt:lpstr>Step One – Identify Aspects to Reflect on</vt:lpstr>
      <vt:lpstr>Step Two– Analyse the Experience or Event</vt:lpstr>
      <vt:lpstr>Step Three– Evaluation: What have you learned?</vt:lpstr>
      <vt:lpstr>Sample Reflective Paragraph</vt:lpstr>
      <vt:lpstr>Sample Reflective Paragraph</vt:lpstr>
      <vt:lpstr> Some strategies to get started</vt:lpstr>
      <vt:lpstr>Centre for Learning and Study Support Enhancing academic practice, writing development and professional skills </vt:lpstr>
    </vt:vector>
  </TitlesOfParts>
  <Company>De Montfort University Library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LibraryUser</dc:creator>
  <cp:lastModifiedBy>Arina Cirstea</cp:lastModifiedBy>
  <cp:revision>647</cp:revision>
  <cp:lastPrinted>2017-12-01T13:39:21Z</cp:lastPrinted>
  <dcterms:created xsi:type="dcterms:W3CDTF">2009-11-01T15:10:07Z</dcterms:created>
  <dcterms:modified xsi:type="dcterms:W3CDTF">2017-12-01T13:39:41Z</dcterms:modified>
</cp:coreProperties>
</file>